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2" r:id="rId7"/>
    <p:sldId id="263" r:id="rId8"/>
    <p:sldId id="266" r:id="rId9"/>
    <p:sldId id="264" r:id="rId10"/>
    <p:sldId id="267" r:id="rId11"/>
    <p:sldId id="269" r:id="rId12"/>
    <p:sldId id="270" r:id="rId13"/>
    <p:sldId id="271" r:id="rId14"/>
    <p:sldId id="272" r:id="rId15"/>
    <p:sldId id="274" r:id="rId16"/>
    <p:sldId id="275" r:id="rId17"/>
    <p:sldId id="277" r:id="rId18"/>
    <p:sldId id="278" r:id="rId19"/>
    <p:sldId id="279" r:id="rId20"/>
    <p:sldId id="280" r:id="rId21"/>
    <p:sldId id="281" r:id="rId22"/>
    <p:sldId id="282" r:id="rId23"/>
    <p:sldId id="286" r:id="rId24"/>
    <p:sldId id="265"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A0B798-6CFC-479A-8BD2-FBCC7FBCC116}"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0B798-6CFC-479A-8BD2-FBCC7FBCC116}"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0B798-6CFC-479A-8BD2-FBCC7FBCC116}"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0B798-6CFC-479A-8BD2-FBCC7FBCC116}"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0B798-6CFC-479A-8BD2-FBCC7FBCC116}"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A0B798-6CFC-479A-8BD2-FBCC7FBCC116}"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0B798-6CFC-479A-8BD2-FBCC7FBCC116}"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0B798-6CFC-479A-8BD2-FBCC7FBCC116}"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0B798-6CFC-479A-8BD2-FBCC7FBCC116}"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876A7-E7F1-4B41-BF31-C91C9EC97B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0B798-6CFC-479A-8BD2-FBCC7FBCC116}"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76A7-E7F1-4B41-BF31-C91C9EC97B2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A0B798-6CFC-479A-8BD2-FBCC7FBCC116}" type="datetimeFigureOut">
              <a:rPr lang="en-US" smtClean="0"/>
              <a:t>4/15/2023</a:t>
            </a:fld>
            <a:endParaRPr lang="en-US"/>
          </a:p>
        </p:txBody>
      </p:sp>
      <p:sp>
        <p:nvSpPr>
          <p:cNvPr id="9" name="Slide Number Placeholder 8"/>
          <p:cNvSpPr>
            <a:spLocks noGrp="1"/>
          </p:cNvSpPr>
          <p:nvPr>
            <p:ph type="sldNum" sz="quarter" idx="11"/>
          </p:nvPr>
        </p:nvSpPr>
        <p:spPr/>
        <p:txBody>
          <a:bodyPr/>
          <a:lstStyle/>
          <a:p>
            <a:fld id="{B69876A7-E7F1-4B41-BF31-C91C9EC97B2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9876A7-E7F1-4B41-BF31-C91C9EC97B2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A0B798-6CFC-479A-8BD2-FBCC7FBCC116}" type="datetimeFigureOut">
              <a:rPr lang="en-US" smtClean="0"/>
              <a:t>4/15/2023</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gyprojects.org/lncome-statement-for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ar-SA" dirty="0" smtClean="0">
                <a:hlinkClick r:id="rId2"/>
              </a:rPr>
              <a:t>التحليل المالي لقائمة الدخل</a:t>
            </a:r>
            <a:endParaRPr lang="en-US" dirty="0"/>
          </a:p>
        </p:txBody>
      </p:sp>
      <p:sp>
        <p:nvSpPr>
          <p:cNvPr id="3" name="Subtitle 2"/>
          <p:cNvSpPr>
            <a:spLocks noGrp="1"/>
          </p:cNvSpPr>
          <p:nvPr>
            <p:ph type="subTitle" idx="1"/>
          </p:nvPr>
        </p:nvSpPr>
        <p:spPr/>
        <p:txBody>
          <a:bodyPr/>
          <a:lstStyle/>
          <a:p>
            <a:pPr algn="r"/>
            <a:r>
              <a:rPr lang="ar-SA" dirty="0" smtClean="0"/>
              <a:t>الفصل السادس</a:t>
            </a:r>
            <a:endParaRPr lang="en-US" dirty="0"/>
          </a:p>
        </p:txBody>
      </p:sp>
    </p:spTree>
    <p:extLst>
      <p:ext uri="{BB962C8B-B14F-4D97-AF65-F5344CB8AC3E}">
        <p14:creationId xmlns:p14="http://schemas.microsoft.com/office/powerpoint/2010/main" val="3955636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7620000" cy="4800600"/>
          </a:xfrm>
        </p:spPr>
        <p:txBody>
          <a:bodyPr>
            <a:normAutofit lnSpcReduction="10000"/>
          </a:bodyPr>
          <a:lstStyle/>
          <a:p>
            <a:pPr algn="r" rtl="1"/>
            <a:r>
              <a:rPr lang="ar-SA" dirty="0" smtClean="0">
                <a:cs typeface="+mj-cs"/>
              </a:rPr>
              <a:t>المبيعات/ الايرادات</a:t>
            </a:r>
          </a:p>
          <a:p>
            <a:pPr marL="114300" indent="0" algn="r" rtl="1">
              <a:buNone/>
            </a:pPr>
            <a:r>
              <a:rPr lang="ar-SA" dirty="0" smtClean="0">
                <a:cs typeface="+mj-cs"/>
              </a:rPr>
              <a:t>تبدأ قائمة الدخل بالمبيعات وهي الناتج الذي تستلمه الشركة من عملائها نتيجة لمبادلة تسليم البضائع أو الخدمات او استعمال أصول الشركة</a:t>
            </a:r>
          </a:p>
          <a:p>
            <a:pPr marL="114300" indent="0" algn="r" rtl="1">
              <a:buNone/>
            </a:pPr>
            <a:endParaRPr lang="ar-SA" u="sng" dirty="0" smtClean="0">
              <a:cs typeface="+mj-cs"/>
            </a:endParaRPr>
          </a:p>
          <a:p>
            <a:pPr marL="114300" indent="0" algn="r" rtl="1">
              <a:buNone/>
            </a:pPr>
            <a:r>
              <a:rPr lang="ar-SA" u="sng" dirty="0" smtClean="0">
                <a:cs typeface="+mj-cs"/>
              </a:rPr>
              <a:t>صافي </a:t>
            </a:r>
            <a:r>
              <a:rPr lang="ar-SA" u="sng" dirty="0">
                <a:cs typeface="+mj-cs"/>
              </a:rPr>
              <a:t>المبيعات = إجمالي المبيعات – خصم </a:t>
            </a:r>
            <a:r>
              <a:rPr lang="ar-SA" u="sng" dirty="0" smtClean="0">
                <a:cs typeface="+mj-cs"/>
              </a:rPr>
              <a:t>المبيعات - </a:t>
            </a:r>
            <a:r>
              <a:rPr lang="ar-SA" u="sng" dirty="0" err="1" smtClean="0">
                <a:cs typeface="+mj-cs"/>
              </a:rPr>
              <a:t>م.م.المبيعات</a:t>
            </a:r>
            <a:endParaRPr lang="ar-SA" u="sng" dirty="0">
              <a:cs typeface="+mj-cs"/>
            </a:endParaRPr>
          </a:p>
          <a:p>
            <a:pPr marL="114300" indent="0" algn="r" rtl="1">
              <a:buNone/>
            </a:pPr>
            <a:endParaRPr lang="ar-SA" dirty="0" smtClean="0">
              <a:cs typeface="+mj-cs"/>
            </a:endParaRPr>
          </a:p>
          <a:p>
            <a:pPr marL="114300" indent="0" algn="r" rtl="1">
              <a:buNone/>
            </a:pPr>
            <a:endParaRPr lang="ar-SA" dirty="0" smtClean="0">
              <a:cs typeface="+mj-cs"/>
            </a:endParaRPr>
          </a:p>
          <a:p>
            <a:pPr marL="114300" indent="0" algn="r" rtl="1">
              <a:buNone/>
            </a:pPr>
            <a:r>
              <a:rPr lang="ar-SA" dirty="0" smtClean="0">
                <a:cs typeface="+mj-cs"/>
              </a:rPr>
              <a:t>والمبيعات في قائمة الدخل لشركة سابك تمثل </a:t>
            </a:r>
            <a:r>
              <a:rPr lang="ar-SA" dirty="0">
                <a:cs typeface="+mj-cs"/>
              </a:rPr>
              <a:t>العنصر الأساسي لتحقيق الإيرادات بالنسبة لشركة حيث أن الإيرادات الأخرى ظاهرة في قائمة الدخل تعتبر غير ذات أهمية نسبية هذا بالإضافة إلى </a:t>
            </a:r>
            <a:r>
              <a:rPr lang="ar-SA" dirty="0" smtClean="0">
                <a:cs typeface="+mj-cs"/>
              </a:rPr>
              <a:t>ان هناك زيادة </a:t>
            </a:r>
            <a:r>
              <a:rPr lang="ar-SA" dirty="0">
                <a:cs typeface="+mj-cs"/>
              </a:rPr>
              <a:t>في المبيعات التي بلغت في عام 2004 </a:t>
            </a:r>
            <a:r>
              <a:rPr lang="ar-SA" dirty="0" smtClean="0">
                <a:cs typeface="+mj-cs"/>
              </a:rPr>
              <a:t>مبلغ68,539,076 بينما </a:t>
            </a:r>
            <a:r>
              <a:rPr lang="ar-SA" dirty="0">
                <a:cs typeface="+mj-cs"/>
              </a:rPr>
              <a:t>في عام </a:t>
            </a:r>
            <a:r>
              <a:rPr lang="ar-SA" dirty="0" smtClean="0">
                <a:cs typeface="+mj-cs"/>
              </a:rPr>
              <a:t>2003 بلغت 46,782,405وهذا يعني هناك زيادة بنسبة 46,5% </a:t>
            </a:r>
            <a:endParaRPr lang="en-US" dirty="0">
              <a:cs typeface="+mj-cs"/>
            </a:endParaRPr>
          </a:p>
          <a:p>
            <a:pPr marL="114300" indent="0" algn="r" rtl="1">
              <a:buNone/>
            </a:pPr>
            <a:r>
              <a:rPr lang="ar-SA" dirty="0" smtClean="0">
                <a:cs typeface="+mj-cs"/>
              </a:rPr>
              <a:t>التغير:21,756,671</a:t>
            </a:r>
          </a:p>
          <a:p>
            <a:pPr marL="114300" indent="0" algn="r" rtl="1">
              <a:buNone/>
            </a:pPr>
            <a:endParaRPr lang="ar-SA" dirty="0" smtClean="0"/>
          </a:p>
          <a:p>
            <a:pPr algn="r" rtl="1"/>
            <a:endParaRPr lang="en-US" dirty="0"/>
          </a:p>
        </p:txBody>
      </p:sp>
    </p:spTree>
    <p:extLst>
      <p:ext uri="{BB962C8B-B14F-4D97-AF65-F5344CB8AC3E}">
        <p14:creationId xmlns:p14="http://schemas.microsoft.com/office/powerpoint/2010/main" val="255882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7620000" cy="4800600"/>
          </a:xfrm>
        </p:spPr>
        <p:txBody>
          <a:bodyPr>
            <a:normAutofit fontScale="92500" lnSpcReduction="20000"/>
          </a:bodyPr>
          <a:lstStyle/>
          <a:p>
            <a:pPr algn="r" rtl="1"/>
            <a:r>
              <a:rPr lang="ar-SA" dirty="0" smtClean="0">
                <a:cs typeface="+mj-cs"/>
              </a:rPr>
              <a:t>تكلفة المبيعات</a:t>
            </a:r>
          </a:p>
          <a:p>
            <a:pPr marL="114300" indent="0" algn="r" rtl="1">
              <a:buNone/>
            </a:pPr>
            <a:r>
              <a:rPr lang="ar-SA" dirty="0" smtClean="0">
                <a:cs typeface="+mj-cs"/>
              </a:rPr>
              <a:t>بالنسبة لشركات البيع بالتجزئة تقاس تكلفة المبيعات بصورة سهله نسبياً </a:t>
            </a:r>
            <a:r>
              <a:rPr lang="ar-SA" dirty="0" err="1" smtClean="0">
                <a:cs typeface="+mj-cs"/>
              </a:rPr>
              <a:t>كتكلقة</a:t>
            </a:r>
            <a:r>
              <a:rPr lang="ar-SA" dirty="0" smtClean="0">
                <a:cs typeface="+mj-cs"/>
              </a:rPr>
              <a:t> شراء البضائع المباعة للعملاء وبالنسبة لشركات الصناعية تشمل تكلفة المبيعات المواد والعمالة المصروفات الغير مباشرة المستخدمة في انتاج البضائع وفي شركات الخدمات فإن تكلفة المبيعات تشمل التكاليف المطلوبة لتقديم الخدمات </a:t>
            </a:r>
          </a:p>
          <a:p>
            <a:pPr marL="114300" indent="0" algn="r" rtl="1">
              <a:buNone/>
            </a:pPr>
            <a:endParaRPr lang="ar-SA" u="sng" dirty="0" smtClean="0">
              <a:cs typeface="+mj-cs"/>
            </a:endParaRPr>
          </a:p>
          <a:p>
            <a:pPr marL="114300" indent="0" algn="r" rtl="1">
              <a:buNone/>
            </a:pPr>
            <a:r>
              <a:rPr lang="ar-SA" u="sng" dirty="0" smtClean="0">
                <a:cs typeface="+mj-cs"/>
              </a:rPr>
              <a:t>تكلفة </a:t>
            </a:r>
            <a:r>
              <a:rPr lang="ar-SA" u="sng" dirty="0">
                <a:cs typeface="+mj-cs"/>
              </a:rPr>
              <a:t>المبيعات(تكلفة البضاعة المباعة)=</a:t>
            </a:r>
            <a:r>
              <a:rPr lang="ar-SA" u="sng" dirty="0" err="1">
                <a:solidFill>
                  <a:srgbClr val="FF0000"/>
                </a:solidFill>
                <a:cs typeface="+mj-cs"/>
              </a:rPr>
              <a:t>ت.البضاعة</a:t>
            </a:r>
            <a:r>
              <a:rPr lang="ar-SA" u="sng" dirty="0">
                <a:solidFill>
                  <a:srgbClr val="FF0000"/>
                </a:solidFill>
                <a:cs typeface="+mj-cs"/>
              </a:rPr>
              <a:t> المتاحة للبيع</a:t>
            </a:r>
            <a:r>
              <a:rPr lang="ar-SA" u="sng" dirty="0">
                <a:cs typeface="+mj-cs"/>
              </a:rPr>
              <a:t>-مخزون اخر المدة</a:t>
            </a:r>
          </a:p>
          <a:p>
            <a:pPr marL="114300" indent="0" algn="r" rtl="1">
              <a:buNone/>
            </a:pPr>
            <a:r>
              <a:rPr lang="ar-SA" dirty="0">
                <a:solidFill>
                  <a:srgbClr val="FF0000"/>
                </a:solidFill>
                <a:cs typeface="+mj-cs"/>
              </a:rPr>
              <a:t>تكلفة البضاعة المتاحة للبيع</a:t>
            </a:r>
            <a:r>
              <a:rPr lang="ar-SA" dirty="0">
                <a:cs typeface="+mj-cs"/>
              </a:rPr>
              <a:t> = مخزون أول المدة + </a:t>
            </a:r>
            <a:r>
              <a:rPr lang="ar-SA" dirty="0" err="1">
                <a:solidFill>
                  <a:srgbClr val="92D050"/>
                </a:solidFill>
                <a:cs typeface="+mj-cs"/>
              </a:rPr>
              <a:t>ت.المشتريات</a:t>
            </a:r>
            <a:endParaRPr lang="en-US" dirty="0">
              <a:solidFill>
                <a:srgbClr val="92D050"/>
              </a:solidFill>
              <a:cs typeface="+mj-cs"/>
            </a:endParaRPr>
          </a:p>
          <a:p>
            <a:pPr marL="114300" indent="0" algn="r" rtl="1">
              <a:buNone/>
            </a:pPr>
            <a:r>
              <a:rPr lang="ar-SA" dirty="0" smtClean="0">
                <a:solidFill>
                  <a:srgbClr val="92D050"/>
                </a:solidFill>
                <a:cs typeface="+mj-cs"/>
              </a:rPr>
              <a:t>ت. المشتريات</a:t>
            </a:r>
            <a:r>
              <a:rPr lang="ar-SA" dirty="0" smtClean="0">
                <a:cs typeface="+mj-cs"/>
              </a:rPr>
              <a:t>= </a:t>
            </a:r>
            <a:r>
              <a:rPr lang="ar-SA" dirty="0" smtClean="0">
                <a:solidFill>
                  <a:srgbClr val="0070C0"/>
                </a:solidFill>
                <a:cs typeface="+mj-cs"/>
              </a:rPr>
              <a:t>صافي المشتريات </a:t>
            </a:r>
            <a:r>
              <a:rPr lang="ar-SA" dirty="0" smtClean="0">
                <a:cs typeface="+mj-cs"/>
              </a:rPr>
              <a:t>+ م. نقل وتأمين و جمارك على المشتريات</a:t>
            </a:r>
          </a:p>
          <a:p>
            <a:pPr marL="114300" indent="0" algn="r" rtl="1">
              <a:buNone/>
            </a:pPr>
            <a:r>
              <a:rPr lang="ar-SA" dirty="0" smtClean="0">
                <a:solidFill>
                  <a:srgbClr val="0070C0"/>
                </a:solidFill>
                <a:cs typeface="+mj-cs"/>
              </a:rPr>
              <a:t>صافي المشتريات </a:t>
            </a:r>
            <a:r>
              <a:rPr lang="ar-SA" dirty="0" smtClean="0">
                <a:cs typeface="+mj-cs"/>
              </a:rPr>
              <a:t>=إجمالي المشتريات – خصم الشراء – </a:t>
            </a:r>
            <a:r>
              <a:rPr lang="ar-SA" dirty="0" err="1" smtClean="0">
                <a:cs typeface="+mj-cs"/>
              </a:rPr>
              <a:t>م.م.المشتريات</a:t>
            </a:r>
            <a:endParaRPr lang="ar-SA" dirty="0" smtClean="0">
              <a:solidFill>
                <a:srgbClr val="0070C0"/>
              </a:solidFill>
              <a:cs typeface="+mj-cs"/>
            </a:endParaRPr>
          </a:p>
          <a:p>
            <a:pPr marL="114300" indent="0" algn="r" rtl="1">
              <a:buNone/>
            </a:pPr>
            <a:endParaRPr lang="ar-SA" dirty="0">
              <a:cs typeface="+mj-cs"/>
            </a:endParaRPr>
          </a:p>
          <a:p>
            <a:pPr marL="114300" indent="0" algn="r" rtl="1">
              <a:buNone/>
            </a:pPr>
            <a:r>
              <a:rPr lang="ar-SA" dirty="0" smtClean="0">
                <a:cs typeface="+mj-cs"/>
              </a:rPr>
              <a:t>ونلاحظ تكلفة المبيعات لدى شركة سابك تمثل </a:t>
            </a:r>
            <a:r>
              <a:rPr lang="ar-SA" dirty="0">
                <a:cs typeface="+mj-cs"/>
              </a:rPr>
              <a:t>مصروفا </a:t>
            </a:r>
            <a:r>
              <a:rPr lang="ar-SA" dirty="0" smtClean="0">
                <a:cs typeface="+mj-cs"/>
              </a:rPr>
              <a:t>رئيساً مستمراً وقد </a:t>
            </a:r>
            <a:r>
              <a:rPr lang="ar-SA" dirty="0">
                <a:cs typeface="+mj-cs"/>
              </a:rPr>
              <a:t>بلغت هذه التكلفة في </a:t>
            </a:r>
            <a:r>
              <a:rPr lang="ar-SA" dirty="0" smtClean="0">
                <a:cs typeface="+mj-cs"/>
              </a:rPr>
              <a:t>عام۲004مبلغ 416,604,638 </a:t>
            </a:r>
            <a:r>
              <a:rPr lang="ar-SA" dirty="0" err="1" smtClean="0">
                <a:cs typeface="+mj-cs"/>
              </a:rPr>
              <a:t>ریال</a:t>
            </a:r>
            <a:r>
              <a:rPr lang="ar-SA" dirty="0" smtClean="0">
                <a:cs typeface="+mj-cs"/>
              </a:rPr>
              <a:t> </a:t>
            </a:r>
            <a:r>
              <a:rPr lang="ar-SA" dirty="0">
                <a:cs typeface="+mj-cs"/>
              </a:rPr>
              <a:t>بينما كانت في عام ۲۰۰۳ م </a:t>
            </a:r>
            <a:r>
              <a:rPr lang="ar-SA" dirty="0" smtClean="0">
                <a:cs typeface="+mj-cs"/>
              </a:rPr>
              <a:t>33,145,784ریال ،التغير بمقدار 383,458,854 أي زيادة بنسبة 1156.8% ولا </a:t>
            </a:r>
            <a:r>
              <a:rPr lang="ar-SA" dirty="0">
                <a:cs typeface="+mj-cs"/>
              </a:rPr>
              <a:t>شك أن نسبة الزيادة الكبيرة في تكلفة المبيعات تسترعي اهتمام المحلل المالي مما قد يدفعه إلى محاولة التعرف على أسباب عدم اتساق نسبة الزيادة في المبيعات نسبة الزيادة في تكلفة المبيعات </a:t>
            </a:r>
            <a:r>
              <a:rPr lang="ar-SA" dirty="0" smtClean="0">
                <a:cs typeface="+mj-cs"/>
              </a:rPr>
              <a:t>.</a:t>
            </a:r>
          </a:p>
          <a:p>
            <a:pPr marL="114300" indent="0" algn="r" rtl="1">
              <a:buNone/>
            </a:pPr>
            <a:endParaRPr lang="en-US" dirty="0"/>
          </a:p>
        </p:txBody>
      </p:sp>
    </p:spTree>
    <p:extLst>
      <p:ext uri="{BB962C8B-B14F-4D97-AF65-F5344CB8AC3E}">
        <p14:creationId xmlns:p14="http://schemas.microsoft.com/office/powerpoint/2010/main" val="214448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7620000" cy="4800600"/>
          </a:xfrm>
        </p:spPr>
        <p:txBody>
          <a:bodyPr/>
          <a:lstStyle/>
          <a:p>
            <a:pPr algn="r" rtl="1"/>
            <a:r>
              <a:rPr lang="ar-SA" dirty="0" smtClean="0">
                <a:cs typeface="+mj-cs"/>
              </a:rPr>
              <a:t>اجمالي الأرباح( مجمل الربح/الخسارة)</a:t>
            </a:r>
          </a:p>
          <a:p>
            <a:pPr marL="114300" indent="0" algn="r" rtl="1">
              <a:buNone/>
            </a:pPr>
            <a:r>
              <a:rPr lang="ar-SA" dirty="0" smtClean="0">
                <a:cs typeface="+mj-cs"/>
              </a:rPr>
              <a:t>يمثل مقياساً رئيساً للأداء التشغيلي للشركة وهو عبارة عن :</a:t>
            </a:r>
          </a:p>
          <a:p>
            <a:pPr marL="114300" indent="0" algn="r" rtl="1">
              <a:buNone/>
            </a:pPr>
            <a:r>
              <a:rPr lang="ar-SA" dirty="0" smtClean="0">
                <a:cs typeface="+mj-cs"/>
              </a:rPr>
              <a:t>مجمل الربح/الخسارة = صافي المبيعات – </a:t>
            </a:r>
            <a:r>
              <a:rPr lang="ar-SA" dirty="0" err="1" smtClean="0">
                <a:cs typeface="+mj-cs"/>
              </a:rPr>
              <a:t>ت.المبيعات</a:t>
            </a:r>
            <a:r>
              <a:rPr lang="ar-SA" dirty="0" smtClean="0">
                <a:cs typeface="+mj-cs"/>
              </a:rPr>
              <a:t> </a:t>
            </a:r>
          </a:p>
          <a:p>
            <a:pPr marL="114300" indent="0" algn="r" rtl="1">
              <a:buNone/>
            </a:pPr>
            <a:r>
              <a:rPr lang="ar-SA" dirty="0">
                <a:cs typeface="+mj-cs"/>
              </a:rPr>
              <a:t>فإذا كان إجمالي الأرباح </a:t>
            </a:r>
            <a:r>
              <a:rPr lang="ar-SA" dirty="0" smtClean="0">
                <a:cs typeface="+mj-cs"/>
              </a:rPr>
              <a:t>صفراً </a:t>
            </a:r>
            <a:r>
              <a:rPr lang="ar-SA" dirty="0">
                <a:cs typeface="+mj-cs"/>
              </a:rPr>
              <a:t>، فإن الشركة تبيع البضائع أو تقدم الخدمات بنفس تكلفة تلك البضائع ( أو الخدمات ) وبذلك فهي لن تكون ناجحة مستقبلا </a:t>
            </a:r>
            <a:r>
              <a:rPr lang="ar-SA" dirty="0" smtClean="0">
                <a:cs typeface="+mj-cs"/>
              </a:rPr>
              <a:t>ً</a:t>
            </a:r>
          </a:p>
          <a:p>
            <a:pPr marL="114300" indent="0" algn="r" rtl="1">
              <a:buNone/>
            </a:pPr>
            <a:endParaRPr lang="ar-SA" dirty="0">
              <a:cs typeface="+mj-cs"/>
            </a:endParaRPr>
          </a:p>
          <a:p>
            <a:pPr marL="114300" indent="0" algn="r" rtl="1">
              <a:buNone/>
            </a:pPr>
            <a:r>
              <a:rPr lang="ar-SA" dirty="0" smtClean="0">
                <a:cs typeface="+mj-cs"/>
              </a:rPr>
              <a:t>وبالنظر </a:t>
            </a:r>
            <a:r>
              <a:rPr lang="ar-SA" dirty="0">
                <a:cs typeface="+mj-cs"/>
              </a:rPr>
              <a:t>إلى </a:t>
            </a:r>
            <a:r>
              <a:rPr lang="ar-SA" dirty="0" smtClean="0">
                <a:cs typeface="+mj-cs"/>
              </a:rPr>
              <a:t>قائمة الدخل لشركة </a:t>
            </a:r>
            <a:r>
              <a:rPr lang="ar-SA" dirty="0">
                <a:cs typeface="+mj-cs"/>
              </a:rPr>
              <a:t>سابك نجد أن إجمالي الربح في عام </a:t>
            </a:r>
            <a:r>
              <a:rPr lang="ar-SA" dirty="0" smtClean="0">
                <a:cs typeface="+mj-cs"/>
              </a:rPr>
              <a:t>2004م </a:t>
            </a:r>
            <a:r>
              <a:rPr lang="ar-SA" dirty="0">
                <a:cs typeface="+mj-cs"/>
              </a:rPr>
              <a:t>بلغ </a:t>
            </a:r>
            <a:r>
              <a:rPr lang="ar-SA" dirty="0" smtClean="0">
                <a:cs typeface="+mj-cs"/>
              </a:rPr>
              <a:t>26,934,438ريال </a:t>
            </a:r>
            <a:r>
              <a:rPr lang="ar-SA" dirty="0">
                <a:cs typeface="+mj-cs"/>
              </a:rPr>
              <a:t>بينما وصل في عام ۲۰۰۳ م إلى </a:t>
            </a:r>
            <a:r>
              <a:rPr lang="ar-SA" dirty="0" smtClean="0">
                <a:cs typeface="+mj-cs"/>
              </a:rPr>
              <a:t>13,636,621ريال </a:t>
            </a:r>
            <a:r>
              <a:rPr lang="ar-SA" dirty="0">
                <a:cs typeface="+mj-cs"/>
              </a:rPr>
              <a:t>وهذا يعني أن </a:t>
            </a:r>
            <a:r>
              <a:rPr lang="ar-SA" dirty="0" smtClean="0">
                <a:cs typeface="+mj-cs"/>
              </a:rPr>
              <a:t>التغير 13,297,817أي نسبة </a:t>
            </a:r>
            <a:r>
              <a:rPr lang="ar-SA" dirty="0">
                <a:cs typeface="+mj-cs"/>
              </a:rPr>
              <a:t>الزيادة </a:t>
            </a:r>
            <a:r>
              <a:rPr lang="ar-SA" dirty="0" smtClean="0">
                <a:cs typeface="+mj-cs"/>
              </a:rPr>
              <a:t>97.5</a:t>
            </a:r>
            <a:r>
              <a:rPr lang="ar-SA" dirty="0">
                <a:cs typeface="+mj-cs"/>
              </a:rPr>
              <a:t>%</a:t>
            </a:r>
            <a:r>
              <a:rPr lang="ar-SA" dirty="0" smtClean="0">
                <a:cs typeface="+mj-cs"/>
              </a:rPr>
              <a:t>، </a:t>
            </a:r>
            <a:r>
              <a:rPr lang="ar-SA" dirty="0">
                <a:cs typeface="+mj-cs"/>
              </a:rPr>
              <a:t>وهذا يؤكد أن الأداء التشغيلي للشركة قد تضاعف </a:t>
            </a:r>
            <a:endParaRPr lang="en-US" dirty="0">
              <a:cs typeface="+mj-cs"/>
            </a:endParaRPr>
          </a:p>
        </p:txBody>
      </p:sp>
    </p:spTree>
    <p:extLst>
      <p:ext uri="{BB962C8B-B14F-4D97-AF65-F5344CB8AC3E}">
        <p14:creationId xmlns:p14="http://schemas.microsoft.com/office/powerpoint/2010/main" val="366680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7620000" cy="4800600"/>
          </a:xfrm>
        </p:spPr>
        <p:txBody>
          <a:bodyPr/>
          <a:lstStyle/>
          <a:p>
            <a:pPr algn="r" rtl="1"/>
            <a:r>
              <a:rPr lang="ar-SA" dirty="0" smtClean="0">
                <a:cs typeface="+mj-cs"/>
              </a:rPr>
              <a:t>مصروفات </a:t>
            </a:r>
            <a:r>
              <a:rPr lang="ar-SA" dirty="0">
                <a:cs typeface="+mj-cs"/>
              </a:rPr>
              <a:t>البيع والمصروفات العامة والإدارية </a:t>
            </a:r>
            <a:endParaRPr lang="ar-SA" dirty="0" smtClean="0">
              <a:cs typeface="+mj-cs"/>
            </a:endParaRPr>
          </a:p>
          <a:p>
            <a:pPr marL="114300" indent="0" algn="r" rtl="1">
              <a:buNone/>
            </a:pPr>
            <a:r>
              <a:rPr lang="ar-SA" dirty="0" smtClean="0">
                <a:cs typeface="+mj-cs"/>
              </a:rPr>
              <a:t>تمثل </a:t>
            </a:r>
            <a:r>
              <a:rPr lang="ar-SA" dirty="0">
                <a:cs typeface="+mj-cs"/>
              </a:rPr>
              <a:t>مصروفات البيع والمصروفات العامة والإدارية معظم المصروفات التشغيلية الأخرى وتشمل مرتبات الموظفين وتكاليف التأمينات وتكاليف التسويق والتأمين والإيجار والاستهلاك </a:t>
            </a:r>
            <a:r>
              <a:rPr lang="ar-SA" dirty="0" smtClean="0">
                <a:cs typeface="+mj-cs"/>
              </a:rPr>
              <a:t>, </a:t>
            </a:r>
            <a:r>
              <a:rPr lang="ar-SA" dirty="0">
                <a:cs typeface="+mj-cs"/>
              </a:rPr>
              <a:t>ورغم أن </a:t>
            </a:r>
            <a:r>
              <a:rPr lang="ar-SA" dirty="0" smtClean="0">
                <a:cs typeface="+mj-cs"/>
              </a:rPr>
              <a:t>للشركة </a:t>
            </a:r>
            <a:r>
              <a:rPr lang="ar-SA" dirty="0">
                <a:cs typeface="+mj-cs"/>
              </a:rPr>
              <a:t>تقارير محاسبية لهذه البنود بشكل أكثر </a:t>
            </a:r>
            <a:r>
              <a:rPr lang="ar-SA" dirty="0" smtClean="0">
                <a:cs typeface="+mj-cs"/>
              </a:rPr>
              <a:t>تفصيلاً </a:t>
            </a:r>
            <a:r>
              <a:rPr lang="ar-SA" dirty="0">
                <a:cs typeface="+mj-cs"/>
              </a:rPr>
              <a:t>إلا أنها عادة تجمع لأغراض إعداد التقارير الخارجية . ورغم أن المحللين يفضلون المعلومات غير المجمعة التفصيلية ، إلا أن كثيرا من الشركات غير مستعدة لتقديم هذه المعلومات لأسباب تنافسية . </a:t>
            </a:r>
            <a:endParaRPr lang="ar-SA" dirty="0" smtClean="0">
              <a:cs typeface="+mj-cs"/>
            </a:endParaRPr>
          </a:p>
          <a:p>
            <a:pPr marL="114300" indent="0" algn="r" rtl="1">
              <a:buNone/>
            </a:pPr>
            <a:r>
              <a:rPr lang="ar-SA" dirty="0" smtClean="0">
                <a:cs typeface="+mj-cs"/>
              </a:rPr>
              <a:t>م. التشغيل= </a:t>
            </a:r>
            <a:r>
              <a:rPr lang="ar-SA" dirty="0" smtClean="0">
                <a:solidFill>
                  <a:srgbClr val="FF0000"/>
                </a:solidFill>
                <a:cs typeface="+mj-cs"/>
              </a:rPr>
              <a:t>م .</a:t>
            </a:r>
            <a:r>
              <a:rPr lang="ar-SA" dirty="0" err="1" smtClean="0">
                <a:solidFill>
                  <a:srgbClr val="FF0000"/>
                </a:solidFill>
                <a:cs typeface="+mj-cs"/>
              </a:rPr>
              <a:t>البيعية</a:t>
            </a:r>
            <a:r>
              <a:rPr lang="ar-SA" dirty="0" smtClean="0">
                <a:cs typeface="+mj-cs"/>
              </a:rPr>
              <a:t>+ </a:t>
            </a:r>
            <a:r>
              <a:rPr lang="ar-SA" dirty="0" smtClean="0">
                <a:solidFill>
                  <a:srgbClr val="00B050"/>
                </a:solidFill>
                <a:cs typeface="+mj-cs"/>
              </a:rPr>
              <a:t>م. الإدارية</a:t>
            </a:r>
            <a:endParaRPr lang="ar-SA" dirty="0">
              <a:solidFill>
                <a:srgbClr val="00B050"/>
              </a:solidFill>
              <a:cs typeface="+mj-cs"/>
            </a:endParaRPr>
          </a:p>
          <a:p>
            <a:pPr marL="114300" indent="0" algn="r" rtl="1">
              <a:buNone/>
            </a:pPr>
            <a:r>
              <a:rPr lang="ar-SA" dirty="0" smtClean="0">
                <a:solidFill>
                  <a:srgbClr val="FF0000"/>
                </a:solidFill>
                <a:cs typeface="+mj-cs"/>
              </a:rPr>
              <a:t>م. </a:t>
            </a:r>
            <a:r>
              <a:rPr lang="ar-SA" dirty="0" err="1" smtClean="0">
                <a:solidFill>
                  <a:srgbClr val="FF0000"/>
                </a:solidFill>
                <a:cs typeface="+mj-cs"/>
              </a:rPr>
              <a:t>البيعية</a:t>
            </a:r>
            <a:r>
              <a:rPr lang="ar-SA" dirty="0" smtClean="0">
                <a:solidFill>
                  <a:srgbClr val="FF0000"/>
                </a:solidFill>
                <a:cs typeface="+mj-cs"/>
              </a:rPr>
              <a:t> </a:t>
            </a:r>
            <a:r>
              <a:rPr lang="ar-SA" dirty="0" smtClean="0">
                <a:cs typeface="+mj-cs"/>
              </a:rPr>
              <a:t>= م. نقل المبيعات + رواتب </a:t>
            </a:r>
            <a:r>
              <a:rPr lang="ar-SA" dirty="0" err="1" smtClean="0">
                <a:cs typeface="+mj-cs"/>
              </a:rPr>
              <a:t>بيعية</a:t>
            </a:r>
            <a:r>
              <a:rPr lang="ar-SA" dirty="0" smtClean="0">
                <a:cs typeface="+mj-cs"/>
              </a:rPr>
              <a:t> + م. إعلان </a:t>
            </a:r>
          </a:p>
          <a:p>
            <a:pPr marL="114300" indent="0" algn="r" rtl="1">
              <a:buNone/>
            </a:pPr>
            <a:r>
              <a:rPr lang="ar-SA" dirty="0" smtClean="0">
                <a:solidFill>
                  <a:srgbClr val="00B050"/>
                </a:solidFill>
                <a:cs typeface="+mj-cs"/>
              </a:rPr>
              <a:t>م. الإدارية </a:t>
            </a:r>
            <a:r>
              <a:rPr lang="ar-SA" dirty="0" smtClean="0">
                <a:cs typeface="+mj-cs"/>
              </a:rPr>
              <a:t>= رواتب إدارية + م. إدارية اخرى</a:t>
            </a:r>
            <a:endParaRPr lang="en-US" dirty="0">
              <a:cs typeface="+mj-cs"/>
            </a:endParaRPr>
          </a:p>
        </p:txBody>
      </p:sp>
    </p:spTree>
    <p:extLst>
      <p:ext uri="{BB962C8B-B14F-4D97-AF65-F5344CB8AC3E}">
        <p14:creationId xmlns:p14="http://schemas.microsoft.com/office/powerpoint/2010/main" val="726070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7620000" cy="6093296"/>
          </a:xfrm>
        </p:spPr>
        <p:txBody>
          <a:bodyPr>
            <a:normAutofit/>
          </a:bodyPr>
          <a:lstStyle/>
          <a:p>
            <a:pPr algn="r" rtl="1"/>
            <a:r>
              <a:rPr lang="ar-SA" dirty="0">
                <a:cs typeface="+mj-cs"/>
              </a:rPr>
              <a:t>وإذا نظرنا إلى التفاصيل الخاصة بالمصروفات الإدارية والتسويقية لشركة سابك كما يظهر في الإيضاح ( ۱۹ ) من التقارير المالية للشركة ، نجد أن هذه المصاريف كانت كما يلي :</a:t>
            </a:r>
          </a:p>
          <a:p>
            <a:pPr algn="r" rtl="1"/>
            <a:endParaRPr lang="ar-SA" dirty="0" smtClean="0"/>
          </a:p>
          <a:p>
            <a:pPr algn="r" rtl="1"/>
            <a:endParaRPr lang="ar-SA" dirty="0"/>
          </a:p>
          <a:p>
            <a:pPr algn="r" rtl="1"/>
            <a:endParaRPr lang="ar-SA" dirty="0" smtClean="0"/>
          </a:p>
          <a:p>
            <a:pPr algn="r" rtl="1"/>
            <a:endParaRPr lang="ar-SA" dirty="0">
              <a:cs typeface="+mj-cs"/>
            </a:endParaRPr>
          </a:p>
          <a:p>
            <a:pPr algn="r" rtl="1"/>
            <a:r>
              <a:rPr lang="ar-SA" dirty="0" smtClean="0">
                <a:cs typeface="+mj-cs"/>
              </a:rPr>
              <a:t>وبتحليل </a:t>
            </a:r>
            <a:r>
              <a:rPr lang="ar-SA" dirty="0">
                <a:cs typeface="+mj-cs"/>
              </a:rPr>
              <a:t>المصروفات الإدارية والتسويقية للشركة نجد أن هناك زيادة في هذه المصروفات بلغت قيمتها </a:t>
            </a:r>
            <a:r>
              <a:rPr lang="ar-SA" dirty="0" smtClean="0">
                <a:cs typeface="+mj-cs"/>
              </a:rPr>
              <a:t>392,999ریال </a:t>
            </a:r>
            <a:r>
              <a:rPr lang="ar-SA" dirty="0">
                <a:cs typeface="+mj-cs"/>
              </a:rPr>
              <a:t>، وتبلغ النسبة المئوية </a:t>
            </a:r>
            <a:r>
              <a:rPr lang="ar-SA" dirty="0" smtClean="0">
                <a:cs typeface="+mj-cs"/>
              </a:rPr>
              <a:t>للزيادة 13% هذا </a:t>
            </a:r>
            <a:r>
              <a:rPr lang="ar-SA" dirty="0">
                <a:cs typeface="+mj-cs"/>
              </a:rPr>
              <a:t>وتعد تكاليف الموظفين ذات أهمية نسبية لإجمالي المصروفات الإدارية </a:t>
            </a:r>
            <a:r>
              <a:rPr lang="ar-SA" dirty="0" smtClean="0">
                <a:cs typeface="+mj-cs"/>
              </a:rPr>
              <a:t>والتسويقية</a:t>
            </a:r>
            <a:endParaRPr lang="ar-SA" dirty="0">
              <a:cs typeface="+mj-cs"/>
            </a:endParaRPr>
          </a:p>
          <a:p>
            <a:pPr algn="r" rtl="1"/>
            <a:r>
              <a:rPr lang="ar-SA" dirty="0">
                <a:cs typeface="+mj-cs"/>
              </a:rPr>
              <a:t>مصروفات الاستهلاك والاستنفاذ </a:t>
            </a:r>
            <a:endParaRPr lang="en-US" dirty="0">
              <a:cs typeface="+mj-cs"/>
            </a:endParaRPr>
          </a:p>
          <a:p>
            <a:pPr marL="114300" indent="0" algn="r" rtl="1">
              <a:buNone/>
            </a:pPr>
            <a:r>
              <a:rPr lang="ar-SA" dirty="0">
                <a:cs typeface="+mj-cs"/>
              </a:rPr>
              <a:t>أوضحت الإيضاحات المرفقة بالقوائم المالية لشركة سابك أن مصروفات الاستهلاك والإطفاء تعتبر </a:t>
            </a:r>
            <a:r>
              <a:rPr lang="ar-SA" dirty="0" smtClean="0">
                <a:cs typeface="+mj-cs"/>
              </a:rPr>
              <a:t>جزءاً </a:t>
            </a:r>
            <a:r>
              <a:rPr lang="ar-SA" dirty="0">
                <a:cs typeface="+mj-cs"/>
              </a:rPr>
              <a:t>من المصروفات الإدارية والتسويقية ، وهذا يعني النظر إليها بوصفها مصروفات رئيسة . </a:t>
            </a:r>
          </a:p>
          <a:p>
            <a:pPr marL="114300" indent="0" algn="r" rtl="1">
              <a:buNone/>
            </a:pPr>
            <a:r>
              <a:rPr lang="ar-SA" dirty="0" smtClean="0">
                <a:cs typeface="+mj-cs"/>
              </a:rPr>
              <a:t>لأن </a:t>
            </a:r>
            <a:r>
              <a:rPr lang="ar-SA" dirty="0">
                <a:cs typeface="+mj-cs"/>
              </a:rPr>
              <a:t>الشركات يمكن أن تختار من بين عدة أساليب للاستهلاك ، فيجب على المحلل أن يكون قادرة على معرفة تأثير مختلف الأساليب على النتائج </a:t>
            </a:r>
            <a:r>
              <a:rPr lang="ar-SA" dirty="0" smtClean="0">
                <a:cs typeface="+mj-cs"/>
              </a:rPr>
              <a:t>المالية.</a:t>
            </a:r>
            <a:endParaRPr lang="en-US" dirty="0">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1758304"/>
            <a:ext cx="5194889" cy="138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68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7620000" cy="4800600"/>
          </a:xfrm>
        </p:spPr>
        <p:txBody>
          <a:bodyPr>
            <a:normAutofit/>
          </a:bodyPr>
          <a:lstStyle/>
          <a:p>
            <a:pPr algn="r" rtl="1"/>
            <a:r>
              <a:rPr lang="ar-SA" dirty="0">
                <a:cs typeface="+mj-cs"/>
              </a:rPr>
              <a:t>تكاليف البحث والتطوير </a:t>
            </a:r>
            <a:endParaRPr lang="ar-SA" dirty="0" smtClean="0">
              <a:latin typeface="Arial" panose="020B0604020202020204" pitchFamily="34" charset="0"/>
              <a:cs typeface="+mj-cs"/>
            </a:endParaRPr>
          </a:p>
          <a:p>
            <a:pPr marL="114300" indent="0" algn="r" rtl="1">
              <a:buNone/>
            </a:pPr>
            <a:r>
              <a:rPr lang="ar-SA" dirty="0" smtClean="0">
                <a:latin typeface="Arial" panose="020B0604020202020204" pitchFamily="34" charset="0"/>
                <a:cs typeface="+mj-cs"/>
              </a:rPr>
              <a:t>أشار </a:t>
            </a:r>
            <a:r>
              <a:rPr lang="ar-SA" dirty="0" err="1">
                <a:latin typeface="Arial" panose="020B0604020202020204" pitchFamily="34" charset="0"/>
                <a:cs typeface="+mj-cs"/>
              </a:rPr>
              <a:t>معیار</a:t>
            </a:r>
            <a:r>
              <a:rPr lang="ar-SA" dirty="0">
                <a:latin typeface="Arial" panose="020B0604020202020204" pitchFamily="34" charset="0"/>
                <a:cs typeface="+mj-cs"/>
              </a:rPr>
              <a:t> تكاليف البحث والتطوير الذي أصدرته الهيئة السعودية للمحاسبين القانونيين إلى أن مصاريف البحث يجب أن تعرض في بند مستقل بوصفها </a:t>
            </a:r>
            <a:r>
              <a:rPr lang="ar-SA" dirty="0" smtClean="0">
                <a:latin typeface="Arial" panose="020B0604020202020204" pitchFamily="34" charset="0"/>
                <a:cs typeface="+mj-cs"/>
              </a:rPr>
              <a:t>مصروفاً </a:t>
            </a:r>
            <a:r>
              <a:rPr lang="ar-SA" dirty="0">
                <a:latin typeface="Arial" panose="020B0604020202020204" pitchFamily="34" charset="0"/>
                <a:cs typeface="+mj-cs"/>
              </a:rPr>
              <a:t>بقائمة الدخل </a:t>
            </a:r>
            <a:r>
              <a:rPr lang="ar-SA" dirty="0" smtClean="0">
                <a:latin typeface="Arial" panose="020B0604020202020204" pitchFamily="34" charset="0"/>
                <a:cs typeface="+mj-cs"/>
              </a:rPr>
              <a:t>ضمن نتائج العمليات </a:t>
            </a:r>
            <a:r>
              <a:rPr lang="ar-SA" dirty="0">
                <a:latin typeface="Arial" panose="020B0604020202020204" pitchFamily="34" charset="0"/>
                <a:cs typeface="+mj-cs"/>
              </a:rPr>
              <a:t>المستمرة </a:t>
            </a:r>
            <a:r>
              <a:rPr lang="ar-SA" dirty="0" smtClean="0">
                <a:latin typeface="Arial" panose="020B0604020202020204" pitchFamily="34" charset="0"/>
                <a:cs typeface="+mj-cs"/>
              </a:rPr>
              <a:t>للمنشأة, </a:t>
            </a:r>
            <a:r>
              <a:rPr lang="ar-SA" dirty="0">
                <a:latin typeface="Arial" panose="020B0604020202020204" pitchFamily="34" charset="0"/>
                <a:cs typeface="+mj-cs"/>
              </a:rPr>
              <a:t>وتعرض </a:t>
            </a:r>
            <a:r>
              <a:rPr lang="ar-SA" dirty="0" smtClean="0">
                <a:latin typeface="Arial" panose="020B0604020202020204" pitchFamily="34" charset="0"/>
                <a:cs typeface="+mj-cs"/>
              </a:rPr>
              <a:t>أيضاً </a:t>
            </a:r>
            <a:r>
              <a:rPr lang="ar-SA" dirty="0">
                <a:latin typeface="Arial" panose="020B0604020202020204" pitchFamily="34" charset="0"/>
                <a:cs typeface="+mj-cs"/>
              </a:rPr>
              <a:t>مصاريف التطوير التي تم إثباتها في بند مستقل بقائمة الدخل ضمن نتائج العمليات المستمرة للمنشأة ، بينما تعرض تكاليف التطوير التي تم إثباتها بوصفها </a:t>
            </a:r>
            <a:r>
              <a:rPr lang="ar-SA" dirty="0" smtClean="0">
                <a:latin typeface="Arial" panose="020B0604020202020204" pitchFamily="34" charset="0"/>
                <a:cs typeface="+mj-cs"/>
              </a:rPr>
              <a:t>أصلاً </a:t>
            </a:r>
            <a:r>
              <a:rPr lang="ar-SA" dirty="0">
                <a:latin typeface="Arial" panose="020B0604020202020204" pitchFamily="34" charset="0"/>
                <a:cs typeface="+mj-cs"/>
              </a:rPr>
              <a:t>ضمن الأصول غير الملموسة في قائمة </a:t>
            </a:r>
            <a:r>
              <a:rPr lang="ar-SA" dirty="0" smtClean="0">
                <a:latin typeface="Arial" panose="020B0604020202020204" pitchFamily="34" charset="0"/>
                <a:cs typeface="+mj-cs"/>
              </a:rPr>
              <a:t>المركز المالي، ويعرف </a:t>
            </a:r>
            <a:r>
              <a:rPr lang="ar-SA" dirty="0">
                <a:latin typeface="Arial" panose="020B0604020202020204" pitchFamily="34" charset="0"/>
                <a:cs typeface="+mj-cs"/>
              </a:rPr>
              <a:t>البحث بأنه عملية البحث عن معارف جديدة ، بينما يعرف التطوير على أنه عملية ترجمة هذه المعارف في خطط أو تصميم لعملية جديدة أو منتج وتعد هذه العملية مهمة للغاية في بعض الصناعات ( مثل الصناعات الدوائية ) لتحقيق مزيد من الإيرادات والربحية </a:t>
            </a:r>
            <a:endParaRPr lang="ar-SA" dirty="0" smtClean="0">
              <a:latin typeface="Arial" panose="020B0604020202020204" pitchFamily="34" charset="0"/>
              <a:cs typeface="+mj-cs"/>
            </a:endParaRPr>
          </a:p>
        </p:txBody>
      </p:sp>
    </p:spTree>
    <p:extLst>
      <p:ext uri="{BB962C8B-B14F-4D97-AF65-F5344CB8AC3E}">
        <p14:creationId xmlns:p14="http://schemas.microsoft.com/office/powerpoint/2010/main" val="2261975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7620000" cy="5184576"/>
          </a:xfrm>
        </p:spPr>
        <p:txBody>
          <a:bodyPr>
            <a:normAutofit/>
          </a:bodyPr>
          <a:lstStyle/>
          <a:p>
            <a:pPr algn="r" rtl="1"/>
            <a:r>
              <a:rPr lang="ar-SA" dirty="0">
                <a:cs typeface="+mj-cs"/>
              </a:rPr>
              <a:t>نفقات إعادة </a:t>
            </a:r>
            <a:r>
              <a:rPr lang="ar-SA" dirty="0" smtClean="0">
                <a:cs typeface="+mj-cs"/>
              </a:rPr>
              <a:t>الهيكلية</a:t>
            </a:r>
            <a:endParaRPr lang="en-US" dirty="0" smtClean="0">
              <a:cs typeface="+mj-cs"/>
            </a:endParaRPr>
          </a:p>
          <a:p>
            <a:pPr marL="114300" indent="0" algn="r" rtl="1">
              <a:buNone/>
            </a:pPr>
            <a:r>
              <a:rPr lang="ar-SA" dirty="0" smtClean="0">
                <a:cs typeface="+mj-cs"/>
              </a:rPr>
              <a:t>يقصد به( </a:t>
            </a:r>
            <a:r>
              <a:rPr lang="ar-SA" dirty="0">
                <a:cs typeface="+mj-cs"/>
              </a:rPr>
              <a:t>إعادة التنظيم ) </a:t>
            </a:r>
            <a:r>
              <a:rPr lang="ar-SA" dirty="0" smtClean="0">
                <a:cs typeface="+mj-cs"/>
              </a:rPr>
              <a:t>لأعمال المنشأة </a:t>
            </a:r>
            <a:r>
              <a:rPr lang="ar-SA" dirty="0">
                <a:cs typeface="+mj-cs"/>
              </a:rPr>
              <a:t>وهذه العملية </a:t>
            </a:r>
            <a:r>
              <a:rPr lang="ar-SA" dirty="0" smtClean="0">
                <a:cs typeface="+mj-cs"/>
              </a:rPr>
              <a:t>كثيراً </a:t>
            </a:r>
            <a:r>
              <a:rPr lang="ar-SA" dirty="0">
                <a:cs typeface="+mj-cs"/>
              </a:rPr>
              <a:t>ما نتجت عنها نفقات إضافية بسبب الاستغناء عن أصول أو </a:t>
            </a:r>
            <a:r>
              <a:rPr lang="ar-SA" dirty="0" smtClean="0">
                <a:cs typeface="+mj-cs"/>
              </a:rPr>
              <a:t>إنهاء خدمات الموظفين وتسجل في بند مستقل بقائمة الدخل لإثارة انتباه المحلل الى الطبيعة الخاصة بهذه النفقات.</a:t>
            </a:r>
          </a:p>
          <a:p>
            <a:pPr marL="114300" indent="0" algn="r" rtl="1">
              <a:buNone/>
            </a:pPr>
            <a:endParaRPr lang="ar-SA" dirty="0">
              <a:cs typeface="+mj-cs"/>
            </a:endParaRPr>
          </a:p>
          <a:p>
            <a:pPr algn="r" rtl="1"/>
            <a:r>
              <a:rPr lang="ar-SA" dirty="0" smtClean="0">
                <a:cs typeface="+mj-cs"/>
              </a:rPr>
              <a:t>الإيرادات </a:t>
            </a:r>
            <a:r>
              <a:rPr lang="ar-SA" dirty="0">
                <a:cs typeface="+mj-cs"/>
              </a:rPr>
              <a:t>غير التشغيلية</a:t>
            </a:r>
          </a:p>
          <a:p>
            <a:pPr marL="114300" indent="0" algn="r" rtl="1">
              <a:buNone/>
            </a:pPr>
            <a:r>
              <a:rPr lang="ar-SA" dirty="0">
                <a:cs typeface="+mj-cs"/>
              </a:rPr>
              <a:t> يلاحظ أن الإيرادات غير التشغيلية في قائمة الدخل </a:t>
            </a:r>
            <a:r>
              <a:rPr lang="ar-SA" dirty="0" smtClean="0">
                <a:cs typeface="+mj-cs"/>
              </a:rPr>
              <a:t>لشركة </a:t>
            </a:r>
            <a:r>
              <a:rPr lang="ar-SA" dirty="0">
                <a:cs typeface="+mj-cs"/>
              </a:rPr>
              <a:t>سابك تتمثل في إيرادات أخرى ، وقد بلغت تلك الإيرادات في عام ۲۰۰٤ مبلغ </a:t>
            </a:r>
            <a:r>
              <a:rPr lang="ar-SA" dirty="0" smtClean="0">
                <a:cs typeface="+mj-cs"/>
              </a:rPr>
              <a:t>1,299,199ریال </a:t>
            </a:r>
            <a:r>
              <a:rPr lang="ar-SA" dirty="0">
                <a:cs typeface="+mj-cs"/>
              </a:rPr>
              <a:t>بينما كانت في عام ۲۰۰۳ مبلغ </a:t>
            </a:r>
            <a:r>
              <a:rPr lang="ar-SA" dirty="0" smtClean="0">
                <a:cs typeface="+mj-cs"/>
              </a:rPr>
              <a:t>831,216 </a:t>
            </a:r>
            <a:r>
              <a:rPr lang="ar-SA" dirty="0" err="1" smtClean="0">
                <a:cs typeface="+mj-cs"/>
              </a:rPr>
              <a:t>ریال</a:t>
            </a:r>
            <a:r>
              <a:rPr lang="ar-SA" dirty="0" smtClean="0">
                <a:cs typeface="+mj-cs"/>
              </a:rPr>
              <a:t> </a:t>
            </a:r>
            <a:r>
              <a:rPr lang="ar-SA" dirty="0">
                <a:cs typeface="+mj-cs"/>
              </a:rPr>
              <a:t>. وهذا </a:t>
            </a:r>
            <a:r>
              <a:rPr lang="ar-SA" dirty="0" smtClean="0">
                <a:cs typeface="+mj-cs"/>
              </a:rPr>
              <a:t>يعني ان التغير 467,983 زيادة بنسبة 56 %. وبهذا </a:t>
            </a:r>
            <a:r>
              <a:rPr lang="ar-SA" dirty="0">
                <a:cs typeface="+mj-cs"/>
              </a:rPr>
              <a:t>يعطي </a:t>
            </a:r>
            <a:r>
              <a:rPr lang="ar-SA" dirty="0" smtClean="0">
                <a:cs typeface="+mj-cs"/>
              </a:rPr>
              <a:t>مؤشراً </a:t>
            </a:r>
            <a:r>
              <a:rPr lang="ar-SA" dirty="0">
                <a:cs typeface="+mj-cs"/>
              </a:rPr>
              <a:t>للمحلل المالي على أن هذه الزيادة تتسق إلى حد كبير مع </a:t>
            </a:r>
            <a:r>
              <a:rPr lang="ar-SA" dirty="0" smtClean="0">
                <a:cs typeface="+mj-cs"/>
              </a:rPr>
              <a:t>زيادة المبيعات,   ولكن يجب ان ينظر لتلك الإيرادات  بوصفها إيرادات ثانوية رئيسة لا ترتبط </a:t>
            </a:r>
            <a:r>
              <a:rPr lang="ar-SA" dirty="0">
                <a:cs typeface="+mj-cs"/>
              </a:rPr>
              <a:t>بالنشاط التشغيلي </a:t>
            </a:r>
            <a:r>
              <a:rPr lang="ar-SA" dirty="0" smtClean="0">
                <a:cs typeface="+mj-cs"/>
              </a:rPr>
              <a:t>للشركة, مما قد لا تمثل أهمية في التحليل المالي وأنها ليست ذات أهمية نسبية لإجمالي الإيرادات </a:t>
            </a:r>
            <a:endParaRPr lang="en-US" dirty="0">
              <a:cs typeface="+mj-cs"/>
            </a:endParaRPr>
          </a:p>
          <a:p>
            <a:pPr marL="114300" indent="0" algn="r" rtl="1">
              <a:buNone/>
            </a:pPr>
            <a:endParaRPr lang="en-US" dirty="0"/>
          </a:p>
        </p:txBody>
      </p:sp>
    </p:spTree>
    <p:extLst>
      <p:ext uri="{BB962C8B-B14F-4D97-AF65-F5344CB8AC3E}">
        <p14:creationId xmlns:p14="http://schemas.microsoft.com/office/powerpoint/2010/main" val="44117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620000" cy="4800600"/>
          </a:xfrm>
        </p:spPr>
        <p:txBody>
          <a:bodyPr/>
          <a:lstStyle/>
          <a:p>
            <a:pPr algn="r" rtl="1"/>
            <a:r>
              <a:rPr lang="ar-SA" dirty="0" smtClean="0">
                <a:cs typeface="+mj-cs"/>
              </a:rPr>
              <a:t>المصروفات غير التشغيلية</a:t>
            </a:r>
          </a:p>
          <a:p>
            <a:pPr marL="114300" indent="0" algn="r" rtl="1">
              <a:buNone/>
            </a:pPr>
            <a:r>
              <a:rPr lang="ar-SA" dirty="0" smtClean="0">
                <a:cs typeface="+mj-cs"/>
              </a:rPr>
              <a:t>كما هو موضح في قائمة الدخل لشركة سابك  ان المصروفات غير التشغيلية تتنوع لتشمل أعباء مالية ويلاحظ الفرق بين عام 2004 و 2003 زيادة في الأعباء المالية بمقدار 36,747 بنسبة 4% وهذه الزيادة ملائمة ولا تعد ذات أهمية نسبية لإجمالي تكلفة المبيعات , واتضح بالإيضاحات المرفقة لقوائم شركة سابك ان هذه الاعباء مترتبة على الحصول على تسهيلات بنكية قصيرة أجل وقروض طويلة أجل وهذا يعطي مؤشراً للمحل المالي بضرورة مراجعة  نسبة حقوق الملكية الى اجمالي الاصول حتى يتعرف على ما يطلق عليه بالمتاجرة </a:t>
            </a:r>
          </a:p>
          <a:p>
            <a:pPr algn="r" rtl="1"/>
            <a:endParaRPr lang="ar-SA" dirty="0" smtClean="0">
              <a:cs typeface="+mj-cs"/>
            </a:endParaRPr>
          </a:p>
          <a:p>
            <a:pPr algn="r" rtl="1"/>
            <a:r>
              <a:rPr lang="ar-SA" dirty="0" smtClean="0">
                <a:cs typeface="+mj-cs"/>
              </a:rPr>
              <a:t>الزكاة</a:t>
            </a:r>
          </a:p>
          <a:p>
            <a:pPr marL="114300" indent="0" algn="r" rtl="1">
              <a:buNone/>
            </a:pPr>
            <a:r>
              <a:rPr lang="ar-SA" dirty="0" smtClean="0">
                <a:cs typeface="+mj-cs"/>
              </a:rPr>
              <a:t>يتم استبعاد مخصص الزكاة من الدخل قبل حساب الزكاة وذلك للوصول الى صافي دخل السنة</a:t>
            </a:r>
            <a:endParaRPr lang="en-US" dirty="0">
              <a:cs typeface="+mj-cs"/>
            </a:endParaRPr>
          </a:p>
        </p:txBody>
      </p:sp>
    </p:spTree>
    <p:extLst>
      <p:ext uri="{BB962C8B-B14F-4D97-AF65-F5344CB8AC3E}">
        <p14:creationId xmlns:p14="http://schemas.microsoft.com/office/powerpoint/2010/main" val="945729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620000" cy="4800600"/>
          </a:xfrm>
        </p:spPr>
        <p:txBody>
          <a:bodyPr/>
          <a:lstStyle/>
          <a:p>
            <a:pPr algn="r" rtl="1"/>
            <a:r>
              <a:rPr lang="ar-SA" dirty="0">
                <a:cs typeface="+mj-cs"/>
              </a:rPr>
              <a:t>صافي الدخل أو </a:t>
            </a:r>
            <a:r>
              <a:rPr lang="ar-SA" dirty="0" smtClean="0">
                <a:cs typeface="+mj-cs"/>
              </a:rPr>
              <a:t>الخسارة</a:t>
            </a:r>
          </a:p>
          <a:p>
            <a:pPr marL="114300" indent="0" algn="r" rtl="1">
              <a:buNone/>
            </a:pPr>
            <a:r>
              <a:rPr lang="ar-SA" dirty="0" smtClean="0">
                <a:cs typeface="+mj-cs"/>
              </a:rPr>
              <a:t>صافي </a:t>
            </a:r>
            <a:r>
              <a:rPr lang="ar-SA" dirty="0">
                <a:cs typeface="+mj-cs"/>
              </a:rPr>
              <a:t>الدخل أو الخسارة هو الرقم </a:t>
            </a:r>
            <a:r>
              <a:rPr lang="ar-SA" dirty="0" smtClean="0">
                <a:cs typeface="+mj-cs"/>
              </a:rPr>
              <a:t>النهائي في القائمة وتمثل في :</a:t>
            </a:r>
          </a:p>
          <a:p>
            <a:pPr marL="114300" indent="0" algn="r" rtl="1">
              <a:buNone/>
            </a:pPr>
            <a:r>
              <a:rPr lang="ar-SA" dirty="0" smtClean="0">
                <a:cs typeface="+mj-cs"/>
              </a:rPr>
              <a:t>صافي الدخل = مجمل الربح / الخسارة – م. التشغيل </a:t>
            </a:r>
          </a:p>
          <a:p>
            <a:pPr marL="114300" indent="0" algn="r" rtl="1">
              <a:buNone/>
            </a:pPr>
            <a:r>
              <a:rPr lang="ar-SA" dirty="0" smtClean="0">
                <a:cs typeface="+mj-cs"/>
              </a:rPr>
              <a:t>ونلاحظ الفرق بين العامين 2004 و2003 هناك زيادة في صافي الربح بنسبة 112%وهذا </a:t>
            </a:r>
            <a:r>
              <a:rPr lang="ar-SA" dirty="0">
                <a:cs typeface="+mj-cs"/>
              </a:rPr>
              <a:t>يعني أن الشركة تتمتع بكفاءة في إدارة الموارد الاقتصادية المتاحة لها ولكن يجب مقارنة هذه النتائج مع الشركات المماثلة لسابك في نفس القطاع الصناعي للحكم النهائي على كفاءتها في إدارة مواردها الاقتصادية </a:t>
            </a:r>
            <a:r>
              <a:rPr lang="ar-SA" dirty="0" smtClean="0">
                <a:cs typeface="+mj-cs"/>
              </a:rPr>
              <a:t>.</a:t>
            </a:r>
          </a:p>
          <a:p>
            <a:pPr algn="r" rtl="1"/>
            <a:endParaRPr lang="ar-SA" dirty="0" smtClean="0">
              <a:cs typeface="+mj-cs"/>
            </a:endParaRPr>
          </a:p>
          <a:p>
            <a:pPr algn="r" rtl="1"/>
            <a:r>
              <a:rPr lang="ar-SA" dirty="0" smtClean="0">
                <a:cs typeface="+mj-cs"/>
              </a:rPr>
              <a:t>بنود خاصة </a:t>
            </a:r>
          </a:p>
          <a:p>
            <a:pPr marL="114300" indent="0" algn="r" rtl="1">
              <a:buNone/>
            </a:pPr>
            <a:r>
              <a:rPr lang="ar-SA" dirty="0" smtClean="0">
                <a:cs typeface="+mj-cs"/>
              </a:rPr>
              <a:t>وتوجد هذه البنود أحياناً بالقائمة  فقد يتم عرض حصة الأقلية في الدخل للقوائم الموحدة وفي قائمة الدخل هناك ثلاث بنود تحتاج الى عناية وهي العمليات غير المستمرة والبنود غير العادية والتأثير المتراكم للتغييرات في المبادئ المحاسبية</a:t>
            </a:r>
          </a:p>
          <a:p>
            <a:pPr marL="114300" indent="0" algn="r" rtl="1">
              <a:buNone/>
            </a:pPr>
            <a:endParaRPr lang="en-US" dirty="0"/>
          </a:p>
        </p:txBody>
      </p:sp>
    </p:spTree>
    <p:extLst>
      <p:ext uri="{BB962C8B-B14F-4D97-AF65-F5344CB8AC3E}">
        <p14:creationId xmlns:p14="http://schemas.microsoft.com/office/powerpoint/2010/main" val="56560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7620000" cy="4800600"/>
          </a:xfrm>
        </p:spPr>
        <p:txBody>
          <a:bodyPr/>
          <a:lstStyle/>
          <a:p>
            <a:pPr algn="r" rtl="1"/>
            <a:r>
              <a:rPr lang="ar-SA" dirty="0" smtClean="0">
                <a:cs typeface="+mj-cs"/>
              </a:rPr>
              <a:t>العمليات </a:t>
            </a:r>
            <a:r>
              <a:rPr lang="ar-SA" dirty="0">
                <a:cs typeface="+mj-cs"/>
              </a:rPr>
              <a:t>غير المستمرة </a:t>
            </a:r>
            <a:endParaRPr lang="ar-SA" dirty="0" smtClean="0">
              <a:cs typeface="+mj-cs"/>
            </a:endParaRPr>
          </a:p>
          <a:p>
            <a:pPr marL="114300" indent="0" algn="r" rtl="1">
              <a:buNone/>
            </a:pPr>
            <a:r>
              <a:rPr lang="ar-SA" dirty="0" smtClean="0">
                <a:cs typeface="+mj-cs"/>
              </a:rPr>
              <a:t>تحدث </a:t>
            </a:r>
            <a:r>
              <a:rPr lang="ar-SA" dirty="0">
                <a:cs typeface="+mj-cs"/>
              </a:rPr>
              <a:t>العمليات غير المستمرة عندما تتخلص الشركة أو تخطط للتخلص من مكونات كبيرة نسبية من أعمالها مثل وحدات التشغيل أو قطاعات جغرافية . فإذا أضيفت نتائج هذه القطاعات إلى العمليات المستمرة فإن المحلل سيجد صعوبة في التنبؤ بأرباح العمليات المستمرة لذلك وفقا لمبادئ المحاسبة المتعارف عليها عامة </a:t>
            </a:r>
            <a:r>
              <a:rPr lang="en-US" dirty="0">
                <a:cs typeface="+mj-cs"/>
              </a:rPr>
              <a:t>GAAP ، </a:t>
            </a:r>
            <a:r>
              <a:rPr lang="ar-SA" dirty="0">
                <a:cs typeface="+mj-cs"/>
              </a:rPr>
              <a:t>فإن الشركات تعرض العمليات غير المستمرة في بندين أسفل قائمة الدخل . يمثل البند الأول صافي الدخل أو الخسارة من تشغيل القطاعات خلال تلك السنة ولكن قبل تاريخ الإجراءات </a:t>
            </a:r>
            <a:r>
              <a:rPr lang="ar-SA" dirty="0" smtClean="0">
                <a:cs typeface="+mj-cs"/>
              </a:rPr>
              <a:t>(التاريخ </a:t>
            </a:r>
            <a:r>
              <a:rPr lang="ar-SA" dirty="0">
                <a:cs typeface="+mj-cs"/>
              </a:rPr>
              <a:t>الذي </a:t>
            </a:r>
            <a:r>
              <a:rPr lang="ar-SA" dirty="0" smtClean="0">
                <a:cs typeface="+mj-cs"/>
              </a:rPr>
              <a:t>قررت الشركة </a:t>
            </a:r>
            <a:r>
              <a:rPr lang="ar-SA" dirty="0">
                <a:cs typeface="+mj-cs"/>
              </a:rPr>
              <a:t>فيه خطة التصرف ) ويوضح البند الثاني </a:t>
            </a:r>
            <a:r>
              <a:rPr lang="ar-SA" dirty="0" smtClean="0">
                <a:cs typeface="+mj-cs"/>
              </a:rPr>
              <a:t>الربح </a:t>
            </a:r>
            <a:r>
              <a:rPr lang="ar-SA" dirty="0">
                <a:cs typeface="+mj-cs"/>
              </a:rPr>
              <a:t>أو الخسارة من البيع أو التصرف ويشمل أي دخل تشغيلي بعد تاريخ الإجراءات ، وبفصل هذين البندين يستطيع المحلل أن يحدد ما إذا كانت الأقسام المباعة مربحة وما إذا كان البيع قد أنتج </a:t>
            </a:r>
            <a:r>
              <a:rPr lang="ar-SA" dirty="0" smtClean="0">
                <a:cs typeface="+mj-cs"/>
              </a:rPr>
              <a:t>ربحا </a:t>
            </a:r>
            <a:r>
              <a:rPr lang="ar-SA" dirty="0">
                <a:cs typeface="+mj-cs"/>
              </a:rPr>
              <a:t>أو خسارة وتعطي الإيضاحات </a:t>
            </a:r>
            <a:r>
              <a:rPr lang="ar-SA" dirty="0" smtClean="0">
                <a:cs typeface="+mj-cs"/>
              </a:rPr>
              <a:t>وصفاً </a:t>
            </a:r>
            <a:r>
              <a:rPr lang="ar-SA" dirty="0">
                <a:cs typeface="+mj-cs"/>
              </a:rPr>
              <a:t>عن الوحدات المباعة والإيرادات والدخل قبل الضريبة التي استمدت منها قائمة الدخل الأرباح أو الخسائر</a:t>
            </a:r>
            <a:endParaRPr lang="en-US" dirty="0">
              <a:cs typeface="+mj-cs"/>
            </a:endParaRPr>
          </a:p>
        </p:txBody>
      </p:sp>
    </p:spTree>
    <p:extLst>
      <p:ext uri="{BB962C8B-B14F-4D97-AF65-F5344CB8AC3E}">
        <p14:creationId xmlns:p14="http://schemas.microsoft.com/office/powerpoint/2010/main" val="290151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 قائمة الدخل </a:t>
            </a:r>
            <a:endParaRPr lang="en-US" dirty="0"/>
          </a:p>
        </p:txBody>
      </p:sp>
      <p:sp>
        <p:nvSpPr>
          <p:cNvPr id="3" name="Content Placeholder 2"/>
          <p:cNvSpPr>
            <a:spLocks noGrp="1"/>
          </p:cNvSpPr>
          <p:nvPr>
            <p:ph idx="1"/>
          </p:nvPr>
        </p:nvSpPr>
        <p:spPr/>
        <p:txBody>
          <a:bodyPr/>
          <a:lstStyle/>
          <a:p>
            <a:pPr algn="r" rtl="1"/>
            <a:r>
              <a:rPr lang="ar-SA" dirty="0" smtClean="0">
                <a:cs typeface="+mj-cs"/>
              </a:rPr>
              <a:t>تعد قائمة الدخل من أكثر القوائم المالية التي حظيت بالدراسة من المحللين وغيرهم</a:t>
            </a:r>
          </a:p>
          <a:p>
            <a:pPr algn="r" rtl="1"/>
            <a:r>
              <a:rPr lang="ar-SA" dirty="0" smtClean="0">
                <a:cs typeface="+mj-cs"/>
              </a:rPr>
              <a:t>قائمة الدخل هي قائمة تبين النشاط المالي للشركة خلال فتره معينة غالبا تكون سنة</a:t>
            </a:r>
          </a:p>
          <a:p>
            <a:pPr marL="425196" indent="-342900" algn="r" rtl="1"/>
            <a:r>
              <a:rPr lang="ar-SA" dirty="0" smtClean="0">
                <a:cs typeface="+mj-cs"/>
              </a:rPr>
              <a:t>لذلك يجب على المحلل المالي معرفة الاسس التي بنيت عليها هذه القائمة من اجل تفسير رقم صافي الدخل «الرقم الاخير في القائمة» وفهم مكونات الدخل</a:t>
            </a:r>
          </a:p>
          <a:p>
            <a:pPr marL="425196" indent="-342900" algn="r" rtl="1"/>
            <a:endParaRPr lang="ar-SA" dirty="0" smtClean="0">
              <a:cs typeface="+mj-cs"/>
            </a:endParaRPr>
          </a:p>
          <a:p>
            <a:pPr marL="425196" indent="-342900" algn="r" rtl="1"/>
            <a:r>
              <a:rPr lang="ar-SA" dirty="0" smtClean="0">
                <a:cs typeface="+mj-cs"/>
              </a:rPr>
              <a:t>تعد </a:t>
            </a:r>
            <a:r>
              <a:rPr lang="ar-SA" dirty="0">
                <a:cs typeface="+mj-cs"/>
              </a:rPr>
              <a:t>قائمة</a:t>
            </a:r>
            <a:r>
              <a:rPr lang="en-US" dirty="0">
                <a:cs typeface="+mj-cs"/>
              </a:rPr>
              <a:t> </a:t>
            </a:r>
            <a:r>
              <a:rPr lang="ar-SA" dirty="0">
                <a:cs typeface="+mj-cs"/>
              </a:rPr>
              <a:t>الدخل بصورة دورية منتظمة لتوفر مؤشرا عن اداء الوحدات المحاسبية </a:t>
            </a:r>
          </a:p>
          <a:p>
            <a:pPr marL="425196" indent="-342900" algn="r" rtl="1"/>
            <a:endParaRPr lang="ar-SA" dirty="0" smtClean="0"/>
          </a:p>
          <a:p>
            <a:pPr marL="425196" indent="-342900" algn="r" rtl="1"/>
            <a:endParaRPr lang="ar-SA" dirty="0"/>
          </a:p>
          <a:p>
            <a:pPr marL="82296" indent="0" algn="r" rtl="1">
              <a:buNone/>
            </a:pPr>
            <a:endParaRPr lang="en-US" dirty="0"/>
          </a:p>
        </p:txBody>
      </p:sp>
    </p:spTree>
    <p:extLst>
      <p:ext uri="{BB962C8B-B14F-4D97-AF65-F5344CB8AC3E}">
        <p14:creationId xmlns:p14="http://schemas.microsoft.com/office/powerpoint/2010/main" val="408067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7620000" cy="5760640"/>
          </a:xfrm>
        </p:spPr>
        <p:txBody>
          <a:bodyPr>
            <a:normAutofit fontScale="92500" lnSpcReduction="10000"/>
          </a:bodyPr>
          <a:lstStyle/>
          <a:p>
            <a:pPr algn="r" rtl="1"/>
            <a:r>
              <a:rPr lang="ar-SA" sz="2400" dirty="0">
                <a:cs typeface="+mj-cs"/>
              </a:rPr>
              <a:t>البنود غير العادية</a:t>
            </a:r>
          </a:p>
          <a:p>
            <a:pPr marL="114300" indent="0" algn="r" rtl="1">
              <a:buNone/>
            </a:pPr>
            <a:r>
              <a:rPr lang="ar-SA" sz="2400" dirty="0">
                <a:cs typeface="+mj-cs"/>
              </a:rPr>
              <a:t>يقصد بها البنود الاستثنائية وهي المكاسب والخسائر ذات الاهمية النسبية التي تنتج مثلا عن الكوارث ويجب ابرازها كجزء مستقل من اجزاء </a:t>
            </a:r>
            <a:r>
              <a:rPr lang="ar-SA" sz="2400" dirty="0" smtClean="0">
                <a:cs typeface="+mj-cs"/>
              </a:rPr>
              <a:t>صافي </a:t>
            </a:r>
            <a:r>
              <a:rPr lang="ar-SA" sz="2400" dirty="0">
                <a:cs typeface="+mj-cs"/>
              </a:rPr>
              <a:t>الدخل في صلب القائمة</a:t>
            </a:r>
          </a:p>
          <a:p>
            <a:pPr algn="r" rtl="1"/>
            <a:endParaRPr lang="ar-SA" sz="2400" dirty="0" smtClean="0">
              <a:cs typeface="+mj-cs"/>
            </a:endParaRPr>
          </a:p>
          <a:p>
            <a:pPr algn="r" rtl="1"/>
            <a:r>
              <a:rPr lang="ar-SA" sz="2400" dirty="0" smtClean="0">
                <a:cs typeface="+mj-cs"/>
              </a:rPr>
              <a:t>الاثر </a:t>
            </a:r>
            <a:r>
              <a:rPr lang="ar-SA" sz="2400" dirty="0">
                <a:cs typeface="+mj-cs"/>
              </a:rPr>
              <a:t>المتراكم للتغير في المبادئ المحاسبية </a:t>
            </a:r>
          </a:p>
          <a:p>
            <a:pPr marL="114300" indent="0" algn="r" rtl="1">
              <a:buNone/>
            </a:pPr>
            <a:r>
              <a:rPr lang="ar-SA" sz="2400" dirty="0">
                <a:cs typeface="+mj-cs"/>
              </a:rPr>
              <a:t> ‏تضطر الشركة في بعض الأحيان إلى تغيير سياساتها المحاسبية نسبة </a:t>
            </a:r>
            <a:r>
              <a:rPr lang="ar-SA" sz="2400" dirty="0" smtClean="0">
                <a:cs typeface="+mj-cs"/>
              </a:rPr>
              <a:t>لظهور </a:t>
            </a:r>
            <a:r>
              <a:rPr lang="ar-SA" sz="2400" dirty="0">
                <a:cs typeface="+mj-cs"/>
              </a:rPr>
              <a:t>معايير محاسبية جديدة أو الحدوث ظروف أخرى ولهذا يجب الإفصاح عن آثارها ليتمكن القارئ من تقييم الأثر في القوائم </a:t>
            </a:r>
            <a:r>
              <a:rPr lang="ar-SA" sz="2400" dirty="0" smtClean="0">
                <a:cs typeface="+mj-cs"/>
              </a:rPr>
              <a:t>المالية ,و قد </a:t>
            </a:r>
            <a:r>
              <a:rPr lang="ar-SA" sz="2400" dirty="0">
                <a:cs typeface="+mj-cs"/>
              </a:rPr>
              <a:t>نص </a:t>
            </a:r>
            <a:r>
              <a:rPr lang="ar-SA" sz="2400" dirty="0" err="1">
                <a:cs typeface="+mj-cs"/>
              </a:rPr>
              <a:t>معیار</a:t>
            </a:r>
            <a:r>
              <a:rPr lang="ar-SA" sz="2400" dirty="0">
                <a:cs typeface="+mj-cs"/>
              </a:rPr>
              <a:t> العرض والإفصاح العام السعودي على أنه : </a:t>
            </a:r>
            <a:endParaRPr lang="ar-SA" sz="2400" dirty="0" smtClean="0">
              <a:cs typeface="+mj-cs"/>
            </a:endParaRPr>
          </a:p>
          <a:p>
            <a:pPr marL="114300" indent="0" algn="r" rtl="1">
              <a:buNone/>
            </a:pPr>
            <a:r>
              <a:rPr lang="ar-SA" sz="2400" dirty="0" smtClean="0">
                <a:cs typeface="+mj-cs"/>
              </a:rPr>
              <a:t>أ- </a:t>
            </a:r>
            <a:r>
              <a:rPr lang="ar-SA" sz="2400" dirty="0">
                <a:cs typeface="+mj-cs"/>
              </a:rPr>
              <a:t>إذا احدث تغير في سياسة محاسبية معينة ، فإنه ينبغي تطبيق السياسة المحاسبية الجديدة بأثر رجعي</a:t>
            </a:r>
          </a:p>
          <a:p>
            <a:pPr marL="114300" indent="0" algn="r" rtl="1">
              <a:buNone/>
            </a:pPr>
            <a:r>
              <a:rPr lang="ar-SA" sz="2400" dirty="0">
                <a:cs typeface="+mj-cs"/>
              </a:rPr>
              <a:t>ب- عند تطبيق سياسة محاسبية بأثر رجعي ، ينبغي تعديل القوائم المالية عن كافة المدد المالية السابقة لأغراض المقارنة</a:t>
            </a:r>
          </a:p>
          <a:p>
            <a:pPr marL="114300" indent="0" algn="r" rtl="1">
              <a:buNone/>
            </a:pPr>
            <a:r>
              <a:rPr lang="ar-SA" sz="2400" dirty="0">
                <a:cs typeface="+mj-cs"/>
              </a:rPr>
              <a:t>ج- وبالنسبة لكل تغير في سياسة محاسبية تم خلال المدة الجارية يجب إيضاح المعلومات الآتية 1- وصف التغير . ۲- مبررات التغير . 3- أثر التغير على القوائم المالية للمدة الجارية </a:t>
            </a:r>
            <a:r>
              <a:rPr lang="ar-SA" dirty="0">
                <a:cs typeface="+mj-cs"/>
              </a:rPr>
              <a:t>.</a:t>
            </a:r>
            <a:endParaRPr lang="ar-SA" dirty="0" smtClean="0">
              <a:cs typeface="+mj-cs"/>
            </a:endParaRPr>
          </a:p>
        </p:txBody>
      </p:sp>
    </p:spTree>
    <p:extLst>
      <p:ext uri="{BB962C8B-B14F-4D97-AF65-F5344CB8AC3E}">
        <p14:creationId xmlns:p14="http://schemas.microsoft.com/office/powerpoint/2010/main" val="390200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7620000" cy="4800600"/>
          </a:xfrm>
        </p:spPr>
        <p:txBody>
          <a:bodyPr/>
          <a:lstStyle/>
          <a:p>
            <a:pPr algn="r" rtl="1"/>
            <a:r>
              <a:rPr lang="ar-SA" dirty="0" smtClean="0">
                <a:cs typeface="+mj-cs"/>
              </a:rPr>
              <a:t>ربحية السهم </a:t>
            </a:r>
          </a:p>
          <a:p>
            <a:pPr marL="114300" indent="0" algn="r" rtl="1">
              <a:buNone/>
            </a:pPr>
            <a:r>
              <a:rPr lang="ar-SA" dirty="0">
                <a:cs typeface="+mj-cs"/>
              </a:rPr>
              <a:t>يتم حساب ربحية السهم الأساسية بتقسيم صافي ربح الشركة على المتوسط المرجح لعدد الأسهم العادية المصدرة . ويمكن حساب الربحية المخفضة للسهم بتقدير أثر الأسهم القابلة للتخفيف بعد تحديد عدد الأسهم </a:t>
            </a:r>
            <a:r>
              <a:rPr lang="ar-SA" dirty="0" smtClean="0">
                <a:cs typeface="+mj-cs"/>
              </a:rPr>
              <a:t>المستحقة</a:t>
            </a:r>
          </a:p>
          <a:p>
            <a:pPr marL="114300" indent="0" algn="r" rtl="1">
              <a:buNone/>
            </a:pPr>
            <a:r>
              <a:rPr lang="ar-SA" dirty="0">
                <a:cs typeface="+mj-cs"/>
              </a:rPr>
              <a:t>و</a:t>
            </a:r>
            <a:r>
              <a:rPr lang="ar-SA" dirty="0" smtClean="0">
                <a:cs typeface="+mj-cs"/>
              </a:rPr>
              <a:t>فيما </a:t>
            </a:r>
            <a:r>
              <a:rPr lang="ar-SA" dirty="0">
                <a:cs typeface="+mj-cs"/>
              </a:rPr>
              <a:t>يتعلق بربحية السهم لشركة سابك فقد </a:t>
            </a:r>
            <a:r>
              <a:rPr lang="ar-SA" dirty="0" smtClean="0">
                <a:cs typeface="+mj-cs"/>
              </a:rPr>
              <a:t>كان 47,38 ريال/سهم لعام 2004 مقارنة بـ22.32 ريال /سهم عام 2003 وهذا </a:t>
            </a:r>
            <a:r>
              <a:rPr lang="ar-SA" dirty="0">
                <a:cs typeface="+mj-cs"/>
              </a:rPr>
              <a:t>يعني أن ربحية السهم قد </a:t>
            </a:r>
            <a:r>
              <a:rPr lang="ar-SA" dirty="0" smtClean="0">
                <a:cs typeface="+mj-cs"/>
              </a:rPr>
              <a:t>ارتفعت بمقدار 53% مقارنة </a:t>
            </a:r>
            <a:r>
              <a:rPr lang="ar-SA" dirty="0">
                <a:cs typeface="+mj-cs"/>
              </a:rPr>
              <a:t>بالسنة السابقة . ومع أن ارتفاع ربحية السهم مسألة إيجابية ، إلا أن المحلل المالي ينبغي عليه التعرف على مصادر هذا الارتفاع ومدى استمراريتها . وبالنظر إلى قائمة الدخل لشركة سابك يتضح أن ارتفاع ربحية السهم يعود بالدرجة الأولى إلى ارتفاع المبيعات عام </a:t>
            </a:r>
            <a:r>
              <a:rPr lang="ar-SA" dirty="0" smtClean="0">
                <a:cs typeface="+mj-cs"/>
              </a:rPr>
              <a:t>۲۰۰4 </a:t>
            </a:r>
            <a:r>
              <a:rPr lang="ar-SA" dirty="0">
                <a:cs typeface="+mj-cs"/>
              </a:rPr>
              <a:t>وبالتالي زيادة دخل العمليات للعام </a:t>
            </a:r>
            <a:r>
              <a:rPr lang="ar-SA" dirty="0" smtClean="0">
                <a:cs typeface="+mj-cs"/>
              </a:rPr>
              <a:t>نفسه</a:t>
            </a:r>
          </a:p>
          <a:p>
            <a:pPr marL="114300" indent="0" algn="r" rtl="1">
              <a:buNone/>
            </a:pPr>
            <a:endParaRPr lang="en-US" dirty="0"/>
          </a:p>
        </p:txBody>
      </p:sp>
    </p:spTree>
    <p:extLst>
      <p:ext uri="{BB962C8B-B14F-4D97-AF65-F5344CB8AC3E}">
        <p14:creationId xmlns:p14="http://schemas.microsoft.com/office/powerpoint/2010/main" val="3535388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620000" cy="4800600"/>
          </a:xfrm>
        </p:spPr>
        <p:txBody>
          <a:bodyPr/>
          <a:lstStyle/>
          <a:p>
            <a:pPr algn="r" rtl="1"/>
            <a:r>
              <a:rPr lang="ar-SA" dirty="0" smtClean="0">
                <a:cs typeface="+mj-cs"/>
              </a:rPr>
              <a:t>أساليب إثبات الإيرادات الخاصة:</a:t>
            </a:r>
          </a:p>
          <a:p>
            <a:pPr marL="114300" indent="0" algn="r" rtl="1">
              <a:buNone/>
            </a:pPr>
            <a:r>
              <a:rPr lang="ar-SA" dirty="0" smtClean="0">
                <a:cs typeface="+mj-cs"/>
              </a:rPr>
              <a:t>يتم لإثبات الايرادات عندما تكون قابلة للتحقيق وهناك حالات يفضل الاثبات قبل او بعد هذه اللحظة مثل عقود الضمان والبيع بالأقساط</a:t>
            </a:r>
          </a:p>
          <a:p>
            <a:pPr algn="r" rtl="1"/>
            <a:endParaRPr lang="ar-SA" dirty="0" smtClean="0">
              <a:cs typeface="+mj-cs"/>
            </a:endParaRPr>
          </a:p>
          <a:p>
            <a:pPr algn="r" rtl="1"/>
            <a:r>
              <a:rPr lang="ar-SA" dirty="0" smtClean="0">
                <a:cs typeface="+mj-cs"/>
              </a:rPr>
              <a:t>الدخل الشامل</a:t>
            </a:r>
          </a:p>
          <a:p>
            <a:pPr marL="114300" indent="0" algn="r" rtl="1">
              <a:buNone/>
            </a:pPr>
            <a:r>
              <a:rPr lang="ar-SA" dirty="0">
                <a:cs typeface="+mj-cs"/>
              </a:rPr>
              <a:t>يعكس الدخل الشامل التغيير في حجم مطالبات الملاك في المنشأة التي تنتج عن كل الأنشطة بخلاف العمليات مع المساهمين مثل إصدار الأسهم أو إعادة البيع أو توزيع الأرباح . ويشمل الدخل الشامل المبيعات والمصروفات التي </a:t>
            </a:r>
            <a:r>
              <a:rPr lang="ar-SA" dirty="0" err="1">
                <a:cs typeface="+mj-cs"/>
              </a:rPr>
              <a:t>تتكبدها</a:t>
            </a:r>
            <a:r>
              <a:rPr lang="ar-SA" dirty="0">
                <a:cs typeface="+mj-cs"/>
              </a:rPr>
              <a:t> المنشأة التي تظهر في قائمة الدخل . ويمكن أن يظهر الدخل الشامل خارج قائمة </a:t>
            </a:r>
            <a:r>
              <a:rPr lang="ar-SA" dirty="0" smtClean="0">
                <a:cs typeface="+mj-cs"/>
              </a:rPr>
              <a:t>الدخل في قائمة منفصلة  </a:t>
            </a:r>
            <a:endParaRPr lang="en-US" dirty="0">
              <a:cs typeface="+mj-cs"/>
            </a:endParaRPr>
          </a:p>
        </p:txBody>
      </p:sp>
    </p:spTree>
    <p:extLst>
      <p:ext uri="{BB962C8B-B14F-4D97-AF65-F5344CB8AC3E}">
        <p14:creationId xmlns:p14="http://schemas.microsoft.com/office/powerpoint/2010/main" val="1708173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التحليل المالي لقائمة الدخل </a:t>
            </a:r>
            <a:endParaRPr lang="en-US" dirty="0"/>
          </a:p>
        </p:txBody>
      </p:sp>
      <p:sp>
        <p:nvSpPr>
          <p:cNvPr id="3" name="Content Placeholder 2"/>
          <p:cNvSpPr>
            <a:spLocks noGrp="1"/>
          </p:cNvSpPr>
          <p:nvPr>
            <p:ph idx="1"/>
          </p:nvPr>
        </p:nvSpPr>
        <p:spPr/>
        <p:txBody>
          <a:bodyPr/>
          <a:lstStyle/>
          <a:p>
            <a:pPr algn="r" rtl="1"/>
            <a:r>
              <a:rPr lang="ar-SA" dirty="0" smtClean="0">
                <a:cs typeface="+mj-cs"/>
              </a:rPr>
              <a:t>التحليل الرأسي لقائمة الدخل: </a:t>
            </a:r>
          </a:p>
          <a:p>
            <a:pPr marL="114300" indent="0" algn="r" rtl="1">
              <a:buNone/>
            </a:pPr>
            <a:r>
              <a:rPr lang="ar-SA" dirty="0" smtClean="0">
                <a:cs typeface="+mj-cs"/>
              </a:rPr>
              <a:t>يتم التحليل الرأسي للقوائم المالية بنسبة أي بند من بنود القائم المالية الى بند اخر رئيسي من نفس القائمة وذلك للوصول الى دلالات وتفسيرات مهمه , فمثلا في قائمة الدخل يتم استخدام رقم صافي المبيعات كأساس ينسب إليه قيم البنود الاخرى كبند تكلفة المبيعات والمصروفات التشغيلية والبنود الاخرى بالقائمة</a:t>
            </a:r>
          </a:p>
          <a:p>
            <a:pPr marL="114300" indent="0" algn="r" rtl="1">
              <a:buNone/>
            </a:pPr>
            <a:r>
              <a:rPr lang="ar-SA" dirty="0" smtClean="0">
                <a:cs typeface="+mj-cs"/>
              </a:rPr>
              <a:t>مثلاً بسوي تحليل لبند مصاريف التشغيل راح اقسم مصاريف التشغيل على صافي المبيعات</a:t>
            </a:r>
          </a:p>
          <a:p>
            <a:pPr marL="114300" indent="0" algn="r" rtl="1">
              <a:buNone/>
            </a:pPr>
            <a:endParaRPr lang="ar-SA" dirty="0"/>
          </a:p>
          <a:p>
            <a:pPr marL="114300" indent="0" algn="r" rtl="1">
              <a:buNone/>
            </a:pPr>
            <a:endParaRPr lang="ar-SA" dirty="0" smtClean="0"/>
          </a:p>
          <a:p>
            <a:pPr marL="114300" indent="0" algn="r" rtl="1">
              <a:buNone/>
            </a:pPr>
            <a:endParaRPr lang="ar-SA" dirty="0"/>
          </a:p>
          <a:p>
            <a:pPr marL="114300" indent="0" algn="r" rtl="1">
              <a:buNone/>
            </a:pPr>
            <a:endParaRPr lang="en-US" dirty="0"/>
          </a:p>
        </p:txBody>
      </p:sp>
      <p:cxnSp>
        <p:nvCxnSpPr>
          <p:cNvPr id="5" name="Straight Connector 4"/>
          <p:cNvCxnSpPr/>
          <p:nvPr/>
        </p:nvCxnSpPr>
        <p:spPr>
          <a:xfrm flipH="1">
            <a:off x="3131840" y="4587952"/>
            <a:ext cx="2088232"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3483120" y="4179772"/>
            <a:ext cx="2160240" cy="369332"/>
          </a:xfrm>
          <a:prstGeom prst="rect">
            <a:avLst/>
          </a:prstGeom>
          <a:noFill/>
        </p:spPr>
        <p:txBody>
          <a:bodyPr wrap="square" rtlCol="0">
            <a:spAutoFit/>
          </a:bodyPr>
          <a:lstStyle/>
          <a:p>
            <a:r>
              <a:rPr lang="ar-SA" dirty="0" smtClean="0"/>
              <a:t>مصاريف التشغيل</a:t>
            </a:r>
            <a:endParaRPr lang="en-US" dirty="0"/>
          </a:p>
        </p:txBody>
      </p:sp>
      <p:sp>
        <p:nvSpPr>
          <p:cNvPr id="7" name="TextBox 6"/>
          <p:cNvSpPr txBox="1"/>
          <p:nvPr/>
        </p:nvSpPr>
        <p:spPr>
          <a:xfrm>
            <a:off x="3231092" y="4725144"/>
            <a:ext cx="1872208" cy="369332"/>
          </a:xfrm>
          <a:prstGeom prst="rect">
            <a:avLst/>
          </a:prstGeom>
          <a:noFill/>
        </p:spPr>
        <p:txBody>
          <a:bodyPr wrap="square" rtlCol="0">
            <a:spAutoFit/>
          </a:bodyPr>
          <a:lstStyle/>
          <a:p>
            <a:pPr algn="ctr" rtl="1"/>
            <a:r>
              <a:rPr lang="ar-SA" dirty="0" smtClean="0"/>
              <a:t>صافي المبيعات</a:t>
            </a:r>
            <a:endParaRPr lang="en-US" dirty="0"/>
          </a:p>
        </p:txBody>
      </p:sp>
      <p:sp>
        <p:nvSpPr>
          <p:cNvPr id="8" name="Right Arrow 7"/>
          <p:cNvSpPr/>
          <p:nvPr/>
        </p:nvSpPr>
        <p:spPr>
          <a:xfrm rot="10800000">
            <a:off x="6720016" y="4514933"/>
            <a:ext cx="1224136" cy="1460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803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1143000"/>
          </a:xfrm>
        </p:spPr>
        <p:txBody>
          <a:bodyPr/>
          <a:lstStyle/>
          <a:p>
            <a:pPr algn="r" rtl="1"/>
            <a:r>
              <a:rPr lang="ar-SA" dirty="0" smtClean="0"/>
              <a:t>جودة الدخل( الارباح)</a:t>
            </a:r>
            <a:endParaRPr lang="en-US" dirty="0"/>
          </a:p>
        </p:txBody>
      </p:sp>
      <p:sp>
        <p:nvSpPr>
          <p:cNvPr id="3" name="Content Placeholder 2"/>
          <p:cNvSpPr>
            <a:spLocks noGrp="1"/>
          </p:cNvSpPr>
          <p:nvPr>
            <p:ph idx="1"/>
          </p:nvPr>
        </p:nvSpPr>
        <p:spPr>
          <a:xfrm>
            <a:off x="467544" y="1196752"/>
            <a:ext cx="7620000" cy="4800600"/>
          </a:xfrm>
        </p:spPr>
        <p:txBody>
          <a:bodyPr>
            <a:noAutofit/>
          </a:bodyPr>
          <a:lstStyle/>
          <a:p>
            <a:pPr algn="r" rtl="1"/>
            <a:r>
              <a:rPr lang="ar-SA" dirty="0" smtClean="0"/>
              <a:t>من المتعارف عليه في أدبيات المحاسبة ان الادارة لديها من الأساليب المحاسبية ما يمكنها من التأثير في الأرباح المنشورة بالزيادة أو النقص من خلال مرونة تطبيق اساس الاستحقاق وتعرف هذه الظاهرة بإدارة الربح او التلاعب بالأرباح المحاسبية وهذا نتيجة لمرونة وحرية اختيار وتطبيق الاسلوب المحاسبي لكل منشأة بما يناسبها</a:t>
            </a:r>
          </a:p>
          <a:p>
            <a:pPr algn="r" rtl="1"/>
            <a:r>
              <a:rPr lang="ar-SA" dirty="0" smtClean="0"/>
              <a:t>إثبات الايرادات :بعض الشركات تقوم بإثبات ايراداتها في وقت مبكر وفي حالات قد يتم تسجيل ايرادات غير موجودة</a:t>
            </a:r>
          </a:p>
          <a:p>
            <a:pPr algn="r" rtl="1"/>
            <a:r>
              <a:rPr lang="ar-SA" dirty="0" smtClean="0"/>
              <a:t>اثبات المصروفات : معظم المصروفات تسجل بقائمة الدخل بناء على تقديرات وافتراضات , وهذا له تأثير على الدخل بجعله محافظا او غير محافظ بحسب الحالة </a:t>
            </a:r>
          </a:p>
          <a:p>
            <a:pPr algn="r" rtl="1"/>
            <a:r>
              <a:rPr lang="ar-SA" dirty="0" smtClean="0"/>
              <a:t>أساليب المخزون: تختلف الارباح الناتجة عن كل اسلوب من اساليب المخزون </a:t>
            </a:r>
          </a:p>
          <a:p>
            <a:pPr algn="r" rtl="1"/>
            <a:r>
              <a:rPr lang="ar-SA" dirty="0" smtClean="0"/>
              <a:t>مخصصات التقاعد </a:t>
            </a:r>
          </a:p>
          <a:p>
            <a:pPr algn="r" rtl="1"/>
            <a:r>
              <a:rPr lang="ar-SA" dirty="0" smtClean="0"/>
              <a:t>المخصصات</a:t>
            </a:r>
            <a:r>
              <a:rPr lang="en-US" dirty="0" smtClean="0"/>
              <a:t>: </a:t>
            </a:r>
            <a:r>
              <a:rPr lang="ar-SA" dirty="0" smtClean="0"/>
              <a:t> بما ان المخصصات مبنية على التقديرات هناك من الشركات من تقوم بتخفيض مبلغ المخصصات الضروري و ذلك لزيادة ارباح الشركة واشهر مثال على ذلك شركة </a:t>
            </a:r>
            <a:r>
              <a:rPr lang="ar-SA" dirty="0" err="1" smtClean="0"/>
              <a:t>وورلدكوم</a:t>
            </a:r>
            <a:endParaRPr lang="en-US" dirty="0"/>
          </a:p>
        </p:txBody>
      </p:sp>
    </p:spTree>
    <p:extLst>
      <p:ext uri="{BB962C8B-B14F-4D97-AF65-F5344CB8AC3E}">
        <p14:creationId xmlns:p14="http://schemas.microsoft.com/office/powerpoint/2010/main" val="2924683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7620000" cy="4800600"/>
          </a:xfrm>
        </p:spPr>
        <p:txBody>
          <a:bodyPr/>
          <a:lstStyle/>
          <a:p>
            <a:pPr algn="r" rtl="1"/>
            <a:r>
              <a:rPr lang="ar-SA" dirty="0" smtClean="0">
                <a:cs typeface="+mj-cs"/>
              </a:rPr>
              <a:t>التأجيل: تستطيع الشركة تأجيل المصروفات الى سنوات قادمة ومن الامثلة التعامل المستقبلي مع مصروفات التسويق المرتبطة بتكلفة الحصول </a:t>
            </a:r>
            <a:r>
              <a:rPr lang="ar-SA" dirty="0">
                <a:cs typeface="+mj-cs"/>
              </a:rPr>
              <a:t>ع</a:t>
            </a:r>
            <a:r>
              <a:rPr lang="ar-SA" dirty="0" smtClean="0">
                <a:cs typeface="+mj-cs"/>
              </a:rPr>
              <a:t>لى عميل</a:t>
            </a:r>
          </a:p>
          <a:p>
            <a:pPr algn="r" rtl="1"/>
            <a:r>
              <a:rPr lang="ar-SA" dirty="0" smtClean="0">
                <a:cs typeface="+mj-cs"/>
              </a:rPr>
              <a:t>المصروفات غير العادية: بعض الشركات تحول مصروفات إضافية الى المصروفات العادية او المصروفات التشغيلية المستقبلية تحت بند مصروفات خاصة وهذه المصروفات لا يتم إثباتها بوصفها جزء من العمليات العادية مما يؤدي الى إغفالها بواسطة السوق</a:t>
            </a:r>
          </a:p>
          <a:p>
            <a:pPr algn="r" rtl="1"/>
            <a:r>
              <a:rPr lang="ar-SA" dirty="0" smtClean="0">
                <a:cs typeface="+mj-cs"/>
              </a:rPr>
              <a:t>تصنيف المصروفات : بعض الشركات تقوم بإعادة تصنيف المصروفات لكي تجعل اجزاء معينة من قائمة الدخل افضل ويكون هامش الربح الإجمالي للشركة عالياً</a:t>
            </a:r>
          </a:p>
          <a:p>
            <a:pPr marL="114300" indent="0" algn="r" rtl="1">
              <a:buNone/>
            </a:pPr>
            <a:endParaRPr lang="ar-SA" dirty="0">
              <a:cs typeface="+mj-cs"/>
            </a:endParaRPr>
          </a:p>
          <a:p>
            <a:pPr algn="r" rtl="1"/>
            <a:r>
              <a:rPr lang="ar-SA" dirty="0" smtClean="0">
                <a:cs typeface="+mj-cs"/>
              </a:rPr>
              <a:t>وبهذا اتضح لنا ان للأساليب المحاسبية تأثير عالي على جودة الأرباح مما يكون له تأثير غير مباشر في وضع السوق المالي</a:t>
            </a:r>
          </a:p>
          <a:p>
            <a:pPr algn="r" rtl="1"/>
            <a:endParaRPr lang="ar-SA" dirty="0" smtClean="0"/>
          </a:p>
        </p:txBody>
      </p:sp>
    </p:spTree>
    <p:extLst>
      <p:ext uri="{BB962C8B-B14F-4D97-AF65-F5344CB8AC3E}">
        <p14:creationId xmlns:p14="http://schemas.microsoft.com/office/powerpoint/2010/main" val="2719047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7620000" cy="4800600"/>
          </a:xfrm>
        </p:spPr>
        <p:txBody>
          <a:bodyPr/>
          <a:lstStyle/>
          <a:p>
            <a:pPr marL="114300" indent="0" algn="r" rtl="1">
              <a:buNone/>
            </a:pPr>
            <a:endParaRPr lang="ar-SA" dirty="0" smtClean="0"/>
          </a:p>
          <a:p>
            <a:pPr marL="114300" indent="0" algn="r" rtl="1">
              <a:buNone/>
            </a:pPr>
            <a:endParaRPr lang="ar-SA" dirty="0"/>
          </a:p>
          <a:p>
            <a:pPr marL="114300" indent="0" algn="r" rtl="1">
              <a:buNone/>
            </a:pPr>
            <a:endParaRPr lang="ar-SA" dirty="0" smtClean="0"/>
          </a:p>
          <a:p>
            <a:pPr marL="114300" indent="0" algn="r" rtl="1">
              <a:buNone/>
            </a:pPr>
            <a:endParaRPr lang="ar-SA" dirty="0"/>
          </a:p>
          <a:p>
            <a:pPr marL="114300" indent="0" algn="r" rtl="1">
              <a:buNone/>
            </a:pPr>
            <a:r>
              <a:rPr lang="ar-SA" dirty="0" smtClean="0"/>
              <a:t>                    </a:t>
            </a:r>
            <a:r>
              <a:rPr lang="ar-SA" sz="2800" dirty="0" smtClean="0"/>
              <a:t>إعداد الطالبة : نوف علي المطيري </a:t>
            </a:r>
          </a:p>
          <a:p>
            <a:pPr marL="114300" indent="0" algn="r" rtl="1">
              <a:buNone/>
            </a:pPr>
            <a:r>
              <a:rPr lang="ar-SA" sz="2800" dirty="0"/>
              <a:t> </a:t>
            </a:r>
            <a:r>
              <a:rPr lang="ar-SA" sz="2800" dirty="0" smtClean="0"/>
              <a:t>                الرقم الجامعي : 437202233</a:t>
            </a:r>
          </a:p>
          <a:p>
            <a:pPr marL="114300" indent="0" algn="r" rtl="1">
              <a:buNone/>
            </a:pPr>
            <a:r>
              <a:rPr lang="ar-SA" sz="2800" dirty="0"/>
              <a:t> </a:t>
            </a:r>
            <a:r>
              <a:rPr lang="ar-SA" sz="2800" dirty="0" smtClean="0"/>
              <a:t>                            شعبة :   9-10</a:t>
            </a:r>
            <a:endParaRPr lang="en-US" sz="2800" dirty="0"/>
          </a:p>
        </p:txBody>
      </p:sp>
    </p:spTree>
    <p:extLst>
      <p:ext uri="{BB962C8B-B14F-4D97-AF65-F5344CB8AC3E}">
        <p14:creationId xmlns:p14="http://schemas.microsoft.com/office/powerpoint/2010/main" val="153389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dirty="0" smtClean="0"/>
              <a:t>الهدف من إعداد قائمة الدخل </a:t>
            </a:r>
            <a:endParaRPr lang="en-US" dirty="0"/>
          </a:p>
        </p:txBody>
      </p:sp>
      <p:sp>
        <p:nvSpPr>
          <p:cNvPr id="3" name="Content Placeholder 2"/>
          <p:cNvSpPr>
            <a:spLocks noGrp="1"/>
          </p:cNvSpPr>
          <p:nvPr>
            <p:ph idx="1"/>
          </p:nvPr>
        </p:nvSpPr>
        <p:spPr/>
        <p:txBody>
          <a:bodyPr>
            <a:normAutofit/>
          </a:bodyPr>
          <a:lstStyle/>
          <a:p>
            <a:pPr algn="r" rtl="1"/>
            <a:r>
              <a:rPr lang="ar-SA" dirty="0" smtClean="0">
                <a:cs typeface="+mj-cs"/>
              </a:rPr>
              <a:t>تهدف </a:t>
            </a:r>
            <a:r>
              <a:rPr lang="ar-SA" dirty="0">
                <a:cs typeface="+mj-cs"/>
              </a:rPr>
              <a:t>قائمة الدخل الى قياس مدى نجاح المشروع خلال فترة زمنية معينة </a:t>
            </a:r>
            <a:r>
              <a:rPr lang="ar-SA" dirty="0" smtClean="0">
                <a:cs typeface="+mj-cs"/>
              </a:rPr>
              <a:t>ولذلك </a:t>
            </a:r>
            <a:r>
              <a:rPr lang="ar-SA" dirty="0">
                <a:cs typeface="+mj-cs"/>
              </a:rPr>
              <a:t>بالغالب تستخدم هذه القائمة لقياس ربحية الوحدة المحاسبية  وقيمة </a:t>
            </a:r>
            <a:r>
              <a:rPr lang="ar-SA" dirty="0" smtClean="0">
                <a:cs typeface="+mj-cs"/>
              </a:rPr>
              <a:t>الاستثمارات </a:t>
            </a:r>
            <a:r>
              <a:rPr lang="ar-SA" dirty="0">
                <a:cs typeface="+mj-cs"/>
              </a:rPr>
              <a:t>والديون و تساعد هذه القائمة مستخدمي القوائم والمحللين في التنبؤ بالتدفقات النقدية المستقبلية بطرق عديدة :</a:t>
            </a:r>
            <a:endParaRPr lang="en-US" dirty="0">
              <a:cs typeface="+mj-cs"/>
            </a:endParaRPr>
          </a:p>
          <a:p>
            <a:pPr marL="596646" lvl="0" indent="-514350" algn="r" rtl="1">
              <a:buFont typeface="+mj-lt"/>
              <a:buAutoNum type="arabicPeriod"/>
            </a:pPr>
            <a:r>
              <a:rPr lang="ar-SA" dirty="0" smtClean="0">
                <a:cs typeface="+mj-cs"/>
              </a:rPr>
              <a:t>تساعد في </a:t>
            </a:r>
            <a:r>
              <a:rPr lang="ar-SA" dirty="0">
                <a:cs typeface="+mj-cs"/>
              </a:rPr>
              <a:t>تقييم اداء الوحدة المحاسبية في السنوات </a:t>
            </a:r>
            <a:r>
              <a:rPr lang="ar-SA" dirty="0" smtClean="0">
                <a:cs typeface="+mj-cs"/>
              </a:rPr>
              <a:t>السابقة </a:t>
            </a:r>
            <a:r>
              <a:rPr lang="ar-SA" dirty="0">
                <a:cs typeface="+mj-cs"/>
              </a:rPr>
              <a:t>والتنبؤ بالتدفقات النقدية </a:t>
            </a:r>
            <a:r>
              <a:rPr lang="ar-SA" dirty="0" smtClean="0">
                <a:cs typeface="+mj-cs"/>
              </a:rPr>
              <a:t>بالمستقبل</a:t>
            </a:r>
            <a:r>
              <a:rPr lang="en-US" dirty="0" smtClean="0">
                <a:cs typeface="+mj-cs"/>
              </a:rPr>
              <a:t> </a:t>
            </a:r>
            <a:r>
              <a:rPr lang="ar-SA" dirty="0">
                <a:cs typeface="+mj-cs"/>
              </a:rPr>
              <a:t>لافتراض وجود ارتباط بين الاداء الماضي والاداء المستقبلي</a:t>
            </a:r>
            <a:endParaRPr lang="en-US" dirty="0">
              <a:cs typeface="+mj-cs"/>
            </a:endParaRPr>
          </a:p>
          <a:p>
            <a:pPr marL="596646" lvl="0" indent="-514350" algn="r" rtl="1">
              <a:buFont typeface="+mj-lt"/>
              <a:buAutoNum type="arabicPeriod"/>
            </a:pPr>
            <a:r>
              <a:rPr lang="ar-SA" dirty="0">
                <a:cs typeface="+mj-cs"/>
              </a:rPr>
              <a:t>تساعد </a:t>
            </a:r>
            <a:r>
              <a:rPr lang="ar-SA" dirty="0" smtClean="0">
                <a:cs typeface="+mj-cs"/>
              </a:rPr>
              <a:t>على </a:t>
            </a:r>
            <a:r>
              <a:rPr lang="ar-SA" dirty="0">
                <a:cs typeface="+mj-cs"/>
              </a:rPr>
              <a:t>تحديد درجة المخاطرة </a:t>
            </a:r>
            <a:endParaRPr lang="en-US" dirty="0">
              <a:cs typeface="+mj-cs"/>
            </a:endParaRPr>
          </a:p>
          <a:p>
            <a:pPr algn="r" rtl="1"/>
            <a:r>
              <a:rPr lang="ar-SA" dirty="0" smtClean="0">
                <a:cs typeface="+mj-cs"/>
              </a:rPr>
              <a:t>تزداد </a:t>
            </a:r>
            <a:r>
              <a:rPr lang="ar-SA" dirty="0">
                <a:cs typeface="+mj-cs"/>
              </a:rPr>
              <a:t>منفعة المعلومات بالقائمة عند ربطها بالمعلومات </a:t>
            </a:r>
            <a:r>
              <a:rPr lang="ar-SA" dirty="0" smtClean="0">
                <a:cs typeface="+mj-cs"/>
              </a:rPr>
              <a:t>الواردة </a:t>
            </a:r>
            <a:r>
              <a:rPr lang="ar-SA" dirty="0">
                <a:cs typeface="+mj-cs"/>
              </a:rPr>
              <a:t>بالقوائم الاخرى لذلك نلاحظ ان </a:t>
            </a:r>
            <a:r>
              <a:rPr lang="ar-SA" dirty="0" smtClean="0">
                <a:cs typeface="+mj-cs"/>
              </a:rPr>
              <a:t>مؤشرات </a:t>
            </a:r>
            <a:r>
              <a:rPr lang="ar-SA" dirty="0">
                <a:cs typeface="+mj-cs"/>
              </a:rPr>
              <a:t>التحليل المالي التي تستخدم بصورة شائعة لا تعتمد على ربط مفردات القائمة الواحدة بل تعتمد ايضا على الربط بين </a:t>
            </a:r>
            <a:r>
              <a:rPr lang="ar-SA" dirty="0" smtClean="0">
                <a:cs typeface="+mj-cs"/>
              </a:rPr>
              <a:t>المعلومات </a:t>
            </a:r>
            <a:r>
              <a:rPr lang="ar-SA" dirty="0">
                <a:cs typeface="+mj-cs"/>
              </a:rPr>
              <a:t>الواردة </a:t>
            </a:r>
            <a:r>
              <a:rPr lang="ar-SA" dirty="0" smtClean="0">
                <a:cs typeface="+mj-cs"/>
              </a:rPr>
              <a:t>بأكثر </a:t>
            </a:r>
            <a:r>
              <a:rPr lang="ar-SA" dirty="0">
                <a:cs typeface="+mj-cs"/>
              </a:rPr>
              <a:t>من قائمة واحدة</a:t>
            </a:r>
            <a:endParaRPr lang="en-US" dirty="0">
              <a:cs typeface="+mj-cs"/>
            </a:endParaRPr>
          </a:p>
          <a:p>
            <a:pPr algn="r" rtl="1"/>
            <a:endParaRPr lang="en-US" dirty="0"/>
          </a:p>
        </p:txBody>
      </p:sp>
    </p:spTree>
    <p:extLst>
      <p:ext uri="{BB962C8B-B14F-4D97-AF65-F5344CB8AC3E}">
        <p14:creationId xmlns:p14="http://schemas.microsoft.com/office/powerpoint/2010/main" val="111864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أشكال قائمة الدخل</a:t>
            </a:r>
            <a:endParaRPr lang="en-US" dirty="0"/>
          </a:p>
        </p:txBody>
      </p:sp>
      <p:sp>
        <p:nvSpPr>
          <p:cNvPr id="3" name="Content Placeholder 2"/>
          <p:cNvSpPr>
            <a:spLocks noGrp="1"/>
          </p:cNvSpPr>
          <p:nvPr>
            <p:ph idx="1"/>
          </p:nvPr>
        </p:nvSpPr>
        <p:spPr>
          <a:xfrm>
            <a:off x="467544" y="1340768"/>
            <a:ext cx="7620000" cy="4800600"/>
          </a:xfrm>
        </p:spPr>
        <p:txBody>
          <a:bodyPr/>
          <a:lstStyle/>
          <a:p>
            <a:pPr marL="114300" indent="0" algn="r" rtl="1">
              <a:buNone/>
            </a:pPr>
            <a:endParaRPr lang="en-US" dirty="0"/>
          </a:p>
        </p:txBody>
      </p:sp>
      <p:sp>
        <p:nvSpPr>
          <p:cNvPr id="4" name="Oval 3"/>
          <p:cNvSpPr/>
          <p:nvPr/>
        </p:nvSpPr>
        <p:spPr>
          <a:xfrm>
            <a:off x="5508104" y="2974939"/>
            <a:ext cx="2232248" cy="129614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82296" algn="ctr" rtl="1"/>
            <a:r>
              <a:rPr lang="ar-SA" b="1" dirty="0" smtClean="0"/>
              <a:t>ذات المرحلة الواحدة</a:t>
            </a:r>
            <a:endParaRPr lang="en-US" b="1" dirty="0"/>
          </a:p>
        </p:txBody>
      </p:sp>
      <p:sp>
        <p:nvSpPr>
          <p:cNvPr id="6" name="TextBox 5"/>
          <p:cNvSpPr txBox="1"/>
          <p:nvPr/>
        </p:nvSpPr>
        <p:spPr>
          <a:xfrm>
            <a:off x="1647924" y="3161346"/>
            <a:ext cx="1479251" cy="923330"/>
          </a:xfrm>
          <a:prstGeom prst="rect">
            <a:avLst/>
          </a:prstGeom>
          <a:noFill/>
        </p:spPr>
        <p:txBody>
          <a:bodyPr wrap="none" rtlCol="0">
            <a:spAutoFit/>
          </a:bodyPr>
          <a:lstStyle/>
          <a:p>
            <a:pPr lvl="0" algn="ctr"/>
            <a:r>
              <a:rPr lang="ar-SA" dirty="0">
                <a:solidFill>
                  <a:schemeClr val="bg1"/>
                </a:solidFill>
              </a:rPr>
              <a:t>ذات </a:t>
            </a:r>
            <a:r>
              <a:rPr lang="ar-SA" dirty="0" smtClean="0">
                <a:solidFill>
                  <a:schemeClr val="bg1"/>
                </a:solidFill>
              </a:rPr>
              <a:t>المراحل</a:t>
            </a:r>
          </a:p>
          <a:p>
            <a:pPr lvl="0" algn="ctr"/>
            <a:r>
              <a:rPr lang="ar-SA" dirty="0" smtClean="0">
                <a:solidFill>
                  <a:schemeClr val="bg1"/>
                </a:solidFill>
              </a:rPr>
              <a:t> المتعددة </a:t>
            </a:r>
            <a:endParaRPr lang="en-US" dirty="0">
              <a:solidFill>
                <a:schemeClr val="bg1"/>
              </a:solidFill>
            </a:endParaRPr>
          </a:p>
          <a:p>
            <a:endParaRPr lang="en-US" dirty="0"/>
          </a:p>
        </p:txBody>
      </p:sp>
      <p:sp>
        <p:nvSpPr>
          <p:cNvPr id="7" name="Oval 6"/>
          <p:cNvSpPr/>
          <p:nvPr/>
        </p:nvSpPr>
        <p:spPr>
          <a:xfrm>
            <a:off x="711990" y="2961818"/>
            <a:ext cx="2227583" cy="129614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b="1" dirty="0" smtClean="0">
                <a:latin typeface="Arial" panose="020B0604020202020204" pitchFamily="34" charset="0"/>
                <a:cs typeface="Arial" panose="020B0604020202020204" pitchFamily="34" charset="0"/>
              </a:rPr>
              <a:t>ذات المراحل المتعددة</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2915816" y="1844824"/>
            <a:ext cx="2918657" cy="646331"/>
          </a:xfrm>
          <a:prstGeom prst="rect">
            <a:avLst/>
          </a:prstGeom>
          <a:noFill/>
        </p:spPr>
        <p:txBody>
          <a:bodyPr wrap="square" rtlCol="0">
            <a:spAutoFit/>
          </a:bodyPr>
          <a:lstStyle/>
          <a:p>
            <a:pPr algn="ctr"/>
            <a:r>
              <a:rPr lang="ar-SA" b="1" dirty="0">
                <a:latin typeface="Arial" panose="020B0604020202020204" pitchFamily="34" charset="0"/>
                <a:cs typeface="Arial" panose="020B0604020202020204" pitchFamily="34" charset="0"/>
              </a:rPr>
              <a:t>ا</a:t>
            </a:r>
            <a:r>
              <a:rPr lang="ar-SA" b="1" u="sng" dirty="0">
                <a:latin typeface="Arial" panose="020B0604020202020204" pitchFamily="34" charset="0"/>
                <a:cs typeface="Arial" panose="020B0604020202020204" pitchFamily="34" charset="0"/>
              </a:rPr>
              <a:t>لاشكال المختلفة لإعداد قائمة الدخ</a:t>
            </a:r>
            <a:r>
              <a:rPr lang="ar-SA" b="1" dirty="0">
                <a:latin typeface="Arial" panose="020B0604020202020204" pitchFamily="34" charset="0"/>
                <a:cs typeface="Arial" panose="020B0604020202020204" pitchFamily="34" charset="0"/>
              </a:rPr>
              <a:t>ل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0" name="Left Brace 9"/>
          <p:cNvSpPr/>
          <p:nvPr/>
        </p:nvSpPr>
        <p:spPr>
          <a:xfrm rot="5400000">
            <a:off x="3762807" y="437664"/>
            <a:ext cx="792088" cy="421426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solidFill>
                <a:schemeClr val="tx1">
                  <a:lumMod val="85000"/>
                  <a:lumOff val="15000"/>
                </a:schemeClr>
              </a:solidFill>
            </a:endParaRPr>
          </a:p>
        </p:txBody>
      </p:sp>
    </p:spTree>
    <p:extLst>
      <p:ext uri="{BB962C8B-B14F-4D97-AF65-F5344CB8AC3E}">
        <p14:creationId xmlns:p14="http://schemas.microsoft.com/office/powerpoint/2010/main" val="42480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dirty="0" smtClean="0"/>
              <a:t>قائمة الدخل ذات المرحلة الواحدة</a:t>
            </a:r>
            <a:endParaRPr lang="en-US" dirty="0"/>
          </a:p>
        </p:txBody>
      </p:sp>
      <p:sp>
        <p:nvSpPr>
          <p:cNvPr id="3" name="Content Placeholder 2"/>
          <p:cNvSpPr>
            <a:spLocks noGrp="1"/>
          </p:cNvSpPr>
          <p:nvPr>
            <p:ph idx="1"/>
          </p:nvPr>
        </p:nvSpPr>
        <p:spPr/>
        <p:txBody>
          <a:bodyPr>
            <a:normAutofit/>
          </a:bodyPr>
          <a:lstStyle/>
          <a:p>
            <a:pPr algn="r" rtl="1"/>
            <a:r>
              <a:rPr lang="ar-SA" dirty="0" smtClean="0">
                <a:cs typeface="+mj-cs"/>
              </a:rPr>
              <a:t>تعد هذه القائمة عن طريق طرح اجمالي المصروفات مرة واحدة من اجمالي الايرادات ليظهر صافي دخل الفترة </a:t>
            </a:r>
          </a:p>
          <a:p>
            <a:pPr algn="r" rtl="1"/>
            <a:r>
              <a:rPr lang="ar-SA" dirty="0" smtClean="0">
                <a:cs typeface="+mj-cs"/>
              </a:rPr>
              <a:t> وتعتبر هذه القائمة شائعة الاستخدام ويتم بالغالب نشرها بالجرائد والميزة الرئيسية فيها يعود الى بساطتها وسهولة فهمها للذين لا يهتمون بتفاصيل بنود القائمة  كما في النموذج التالي:</a:t>
            </a:r>
            <a:endParaRPr lang="en-US" dirty="0" smtClean="0">
              <a:cs typeface="+mj-cs"/>
            </a:endParaRPr>
          </a:p>
          <a:p>
            <a:pPr marL="82296"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212976"/>
            <a:ext cx="3597424" cy="334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33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dirty="0" smtClean="0"/>
              <a:t>قائمة الدخل ذات المراحل المتعددة</a:t>
            </a:r>
            <a:endParaRPr lang="en-US" dirty="0"/>
          </a:p>
        </p:txBody>
      </p:sp>
      <p:sp>
        <p:nvSpPr>
          <p:cNvPr id="3" name="Content Placeholder 2"/>
          <p:cNvSpPr>
            <a:spLocks noGrp="1"/>
          </p:cNvSpPr>
          <p:nvPr>
            <p:ph idx="1"/>
          </p:nvPr>
        </p:nvSpPr>
        <p:spPr>
          <a:xfrm>
            <a:off x="457200" y="1412776"/>
            <a:ext cx="7620000" cy="4988024"/>
          </a:xfrm>
        </p:spPr>
        <p:txBody>
          <a:bodyPr>
            <a:normAutofit lnSpcReduction="10000"/>
          </a:bodyPr>
          <a:lstStyle/>
          <a:p>
            <a:pPr algn="r" rtl="1"/>
            <a:r>
              <a:rPr lang="ar-SA" dirty="0" smtClean="0">
                <a:cs typeface="+mj-cs"/>
              </a:rPr>
              <a:t>لأن قائمة الدخل ذات المرحلة الواحدة لا تظهر المعلومات الكافية التي يرغبها المحللون والمستثمرون  ظهرت قائمة الدخل ذات المراحل المتعددة  حيث تبرز المكونات التالية:</a:t>
            </a:r>
          </a:p>
          <a:p>
            <a:pPr marL="571500" indent="-457200" algn="r" rtl="1">
              <a:buFont typeface="+mj-lt"/>
              <a:buAutoNum type="arabicPeriod"/>
            </a:pPr>
            <a:r>
              <a:rPr lang="ar-SA" dirty="0" smtClean="0">
                <a:cs typeface="+mj-cs"/>
              </a:rPr>
              <a:t>نتائج الانشطة المستمرة </a:t>
            </a:r>
          </a:p>
          <a:p>
            <a:pPr marL="571500" indent="-457200" algn="r" rtl="1">
              <a:buFont typeface="+mj-lt"/>
              <a:buAutoNum type="arabicPeriod"/>
            </a:pPr>
            <a:r>
              <a:rPr lang="ar-SA" dirty="0" smtClean="0">
                <a:cs typeface="+mj-cs"/>
              </a:rPr>
              <a:t>نتائج الانشطة الغير مستمرة </a:t>
            </a:r>
          </a:p>
          <a:p>
            <a:pPr marL="571500" indent="-457200" algn="r" rtl="1">
              <a:buFont typeface="+mj-lt"/>
              <a:buAutoNum type="arabicPeriod"/>
            </a:pPr>
            <a:r>
              <a:rPr lang="ar-SA" dirty="0" smtClean="0">
                <a:cs typeface="+mj-cs"/>
              </a:rPr>
              <a:t>البنود الاستثنائية وهي المكاسب او الخسائر الناجمة عن الكوارث او الانقضاء الجبري لمدة الاستعمال للأصول لأسباب لا ترتبط بعمليات الوحدة المحاسبية. </a:t>
            </a:r>
          </a:p>
          <a:p>
            <a:pPr marL="114300" indent="0" algn="r" rtl="1">
              <a:buNone/>
            </a:pPr>
            <a:endParaRPr lang="ar-SA" dirty="0" smtClean="0">
              <a:cs typeface="+mj-cs"/>
            </a:endParaRPr>
          </a:p>
          <a:p>
            <a:pPr algn="r" rtl="1"/>
            <a:r>
              <a:rPr lang="ar-SA" dirty="0">
                <a:cs typeface="+mj-cs"/>
              </a:rPr>
              <a:t>كما أكد المعيار أن نتائج الأنشطة المستمرة ينبغي إبرازها في أجزاء مستقلة كما يلي </a:t>
            </a:r>
            <a:r>
              <a:rPr lang="en-US" dirty="0" smtClean="0">
                <a:cs typeface="+mj-cs"/>
              </a:rPr>
              <a:t>:</a:t>
            </a:r>
          </a:p>
          <a:p>
            <a:pPr marL="571500" indent="-457200" algn="r" rtl="1">
              <a:buFont typeface="+mj-lt"/>
              <a:buAutoNum type="arabicPeriod"/>
            </a:pPr>
            <a:r>
              <a:rPr lang="ar-SA" dirty="0" smtClean="0">
                <a:cs typeface="+mj-cs"/>
              </a:rPr>
              <a:t>نتائج </a:t>
            </a:r>
            <a:r>
              <a:rPr lang="ar-SA" dirty="0">
                <a:cs typeface="+mj-cs"/>
              </a:rPr>
              <a:t>الأعمال المتعلقة بالأنشطة الرئيسية للوحدة المحاسبية التي تعد عنها القوائم المالية </a:t>
            </a:r>
            <a:endParaRPr lang="en-US" dirty="0">
              <a:cs typeface="+mj-cs"/>
            </a:endParaRPr>
          </a:p>
          <a:p>
            <a:pPr marL="571500" indent="-457200" algn="r" rtl="1">
              <a:buFont typeface="+mj-lt"/>
              <a:buAutoNum type="arabicPeriod"/>
            </a:pPr>
            <a:r>
              <a:rPr lang="ar-SA" dirty="0" smtClean="0">
                <a:cs typeface="+mj-cs"/>
              </a:rPr>
              <a:t>نتائج </a:t>
            </a:r>
            <a:r>
              <a:rPr lang="ar-SA" dirty="0">
                <a:cs typeface="+mj-cs"/>
              </a:rPr>
              <a:t>عمليات الوحدة المحاسبية العرضية او الفرعية مع </a:t>
            </a:r>
            <a:r>
              <a:rPr lang="ar-SA" dirty="0" smtClean="0">
                <a:cs typeface="+mj-cs"/>
              </a:rPr>
              <a:t>الوحدات المحاسبية </a:t>
            </a:r>
            <a:r>
              <a:rPr lang="ar-SA" dirty="0">
                <a:cs typeface="+mj-cs"/>
              </a:rPr>
              <a:t>الأخرى و الحوادث أو الظروف الأخرى التي تؤثر </a:t>
            </a:r>
            <a:r>
              <a:rPr lang="ar-SA" dirty="0" smtClean="0">
                <a:cs typeface="+mj-cs"/>
              </a:rPr>
              <a:t>عليها</a:t>
            </a:r>
            <a:endParaRPr lang="en-US" dirty="0">
              <a:cs typeface="+mj-cs"/>
            </a:endParaRPr>
          </a:p>
        </p:txBody>
      </p:sp>
    </p:spTree>
    <p:extLst>
      <p:ext uri="{BB962C8B-B14F-4D97-AF65-F5344CB8AC3E}">
        <p14:creationId xmlns:p14="http://schemas.microsoft.com/office/powerpoint/2010/main" val="170269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قائمة الدخل ذات المراحل المتعددة</a:t>
            </a:r>
            <a:endParaRPr lang="en-US" dirty="0"/>
          </a:p>
        </p:txBody>
      </p:sp>
      <p:sp>
        <p:nvSpPr>
          <p:cNvPr id="3" name="Content Placeholder 2"/>
          <p:cNvSpPr>
            <a:spLocks noGrp="1"/>
          </p:cNvSpPr>
          <p:nvPr>
            <p:ph idx="1"/>
          </p:nvPr>
        </p:nvSpPr>
        <p:spPr/>
        <p:txBody>
          <a:bodyPr>
            <a:normAutofit lnSpcReduction="10000"/>
          </a:bodyPr>
          <a:lstStyle/>
          <a:p>
            <a:pPr algn="r" rtl="1"/>
            <a:r>
              <a:rPr lang="ar-SA" dirty="0">
                <a:cs typeface="+mj-cs"/>
              </a:rPr>
              <a:t>تظهر البنود التالية بوصف كل واحد منها بند مستقلاً يقع في صلب قائمة الدخل بوصفها جزءا من نتائج العمليات المستمرة للوحدة المحاسبية و حسب الترتيب التالي </a:t>
            </a:r>
            <a:r>
              <a:rPr lang="en-US" dirty="0" smtClean="0">
                <a:cs typeface="+mj-cs"/>
              </a:rPr>
              <a:t>:</a:t>
            </a:r>
          </a:p>
          <a:p>
            <a:pPr marL="571500" indent="-457200" algn="r" rtl="1">
              <a:buFont typeface="+mj-lt"/>
              <a:buAutoNum type="arabicPeriod"/>
            </a:pPr>
            <a:r>
              <a:rPr lang="ar-SA" dirty="0" smtClean="0">
                <a:cs typeface="+mj-cs"/>
              </a:rPr>
              <a:t>صافي </a:t>
            </a:r>
            <a:r>
              <a:rPr lang="ar-SA" dirty="0">
                <a:cs typeface="+mj-cs"/>
              </a:rPr>
              <a:t>المبيعات من العمليات الرئيسية </a:t>
            </a:r>
            <a:endParaRPr lang="en-US" dirty="0" smtClean="0">
              <a:cs typeface="+mj-cs"/>
            </a:endParaRPr>
          </a:p>
          <a:p>
            <a:pPr marL="571500" indent="-457200" algn="r" rtl="1">
              <a:buFont typeface="+mj-lt"/>
              <a:buAutoNum type="arabicPeriod"/>
            </a:pPr>
            <a:r>
              <a:rPr lang="ar-SA" dirty="0" smtClean="0">
                <a:cs typeface="+mj-cs"/>
              </a:rPr>
              <a:t>تكلفة </a:t>
            </a:r>
            <a:r>
              <a:rPr lang="ar-SA" dirty="0">
                <a:cs typeface="+mj-cs"/>
              </a:rPr>
              <a:t>المبيعات أو تكلفة الأصول تكلفة الحصول على </a:t>
            </a:r>
            <a:r>
              <a:rPr lang="ar-SA" dirty="0" smtClean="0">
                <a:cs typeface="+mj-cs"/>
              </a:rPr>
              <a:t>الإيرادات</a:t>
            </a:r>
            <a:endParaRPr lang="en-US" sz="1900" dirty="0" smtClean="0">
              <a:cs typeface="+mj-cs"/>
            </a:endParaRPr>
          </a:p>
          <a:p>
            <a:pPr marL="571500" indent="-457200" algn="r" rtl="1">
              <a:buFont typeface="+mj-lt"/>
              <a:buAutoNum type="arabicPeriod"/>
            </a:pPr>
            <a:r>
              <a:rPr lang="ar-SA" dirty="0">
                <a:cs typeface="+mj-cs"/>
              </a:rPr>
              <a:t>ا</a:t>
            </a:r>
            <a:r>
              <a:rPr lang="ar-SA" dirty="0" smtClean="0">
                <a:cs typeface="+mj-cs"/>
              </a:rPr>
              <a:t>جمالي </a:t>
            </a:r>
            <a:r>
              <a:rPr lang="ar-SA" dirty="0">
                <a:cs typeface="+mj-cs"/>
              </a:rPr>
              <a:t>الربح </a:t>
            </a:r>
            <a:endParaRPr lang="ar-SA" dirty="0" smtClean="0">
              <a:cs typeface="+mj-cs"/>
            </a:endParaRPr>
          </a:p>
          <a:p>
            <a:pPr marL="571500" indent="-457200" algn="r" rtl="1">
              <a:buFont typeface="+mj-lt"/>
              <a:buAutoNum type="arabicPeriod"/>
            </a:pPr>
            <a:r>
              <a:rPr lang="ar-SA" dirty="0" smtClean="0">
                <a:cs typeface="+mj-cs"/>
              </a:rPr>
              <a:t>مصروفات </a:t>
            </a:r>
            <a:r>
              <a:rPr lang="ar-SA" dirty="0">
                <a:cs typeface="+mj-cs"/>
              </a:rPr>
              <a:t>التشغيل التي ترتبط بعمليات الوحدة المحاسبية الرئيسية مع إظهار كل من المصروفات البيع و المصروفات الإدارية و </a:t>
            </a:r>
            <a:r>
              <a:rPr lang="ar-SA" dirty="0" smtClean="0">
                <a:cs typeface="+mj-cs"/>
              </a:rPr>
              <a:t>العمومية بوصفها بنود منفصلة</a:t>
            </a:r>
          </a:p>
          <a:p>
            <a:pPr marL="571500" indent="-457200" algn="r" rtl="1">
              <a:buFont typeface="+mj-lt"/>
              <a:buAutoNum type="arabicPeriod"/>
            </a:pPr>
            <a:r>
              <a:rPr lang="ar-SA" dirty="0" smtClean="0">
                <a:cs typeface="+mj-cs"/>
              </a:rPr>
              <a:t>الدخل </a:t>
            </a:r>
            <a:r>
              <a:rPr lang="ar-SA" dirty="0">
                <a:cs typeface="+mj-cs"/>
              </a:rPr>
              <a:t>من العمليات الرئيسية المستمرة اي الفرق بين  إجمالي الربح و مصروفات التشغيل </a:t>
            </a:r>
            <a:endParaRPr lang="ar-SA" dirty="0" smtClean="0">
              <a:cs typeface="+mj-cs"/>
            </a:endParaRPr>
          </a:p>
          <a:p>
            <a:pPr marL="571500" indent="-457200" algn="r" rtl="1">
              <a:buFont typeface="+mj-lt"/>
              <a:buAutoNum type="arabicPeriod"/>
            </a:pPr>
            <a:r>
              <a:rPr lang="ar-SA" dirty="0" smtClean="0">
                <a:cs typeface="+mj-cs"/>
              </a:rPr>
              <a:t>الإيرادات </a:t>
            </a:r>
            <a:r>
              <a:rPr lang="ar-SA" dirty="0">
                <a:cs typeface="+mj-cs"/>
              </a:rPr>
              <a:t>او المكاسب أو الخسائر الأخرى ذات الأهمية النسبية سواء كانت مفردة أو مجتمعة الناتجة من العملية العرضية و الفرعية للوحدة</a:t>
            </a:r>
            <a:endParaRPr lang="en-US" dirty="0">
              <a:cs typeface="+mj-cs"/>
            </a:endParaRPr>
          </a:p>
        </p:txBody>
      </p:sp>
    </p:spTree>
    <p:extLst>
      <p:ext uri="{BB962C8B-B14F-4D97-AF65-F5344CB8AC3E}">
        <p14:creationId xmlns:p14="http://schemas.microsoft.com/office/powerpoint/2010/main" val="56312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38513"/>
            <a:ext cx="8196064" cy="6214941"/>
          </a:xfrm>
        </p:spPr>
        <p:txBody>
          <a:bodyPr>
            <a:normAutofit fontScale="85000" lnSpcReduction="20000"/>
          </a:bodyPr>
          <a:lstStyle/>
          <a:p>
            <a:pPr marL="114300" indent="0" algn="r" rtl="1">
              <a:buNone/>
            </a:pPr>
            <a:r>
              <a:rPr lang="ar-SA" sz="1600" dirty="0">
                <a:solidFill>
                  <a:srgbClr val="00B050"/>
                </a:solidFill>
              </a:rPr>
              <a:t>إجمالي المبيعات </a:t>
            </a:r>
            <a:r>
              <a:rPr lang="en-US" sz="1600" dirty="0" smtClean="0">
                <a:solidFill>
                  <a:srgbClr val="00B050"/>
                </a:solidFill>
              </a:rPr>
              <a:t>….</a:t>
            </a:r>
            <a:r>
              <a:rPr lang="ar-SA" sz="1600" dirty="0" smtClean="0">
                <a:solidFill>
                  <a:srgbClr val="00B050"/>
                </a:solidFill>
              </a:rPr>
              <a:t>ايراد </a:t>
            </a:r>
            <a:r>
              <a:rPr lang="ar-SA" sz="1600" dirty="0">
                <a:solidFill>
                  <a:srgbClr val="00B050"/>
                </a:solidFill>
              </a:rPr>
              <a:t>المبيعات </a:t>
            </a:r>
            <a:r>
              <a:rPr lang="en-US" sz="1600" dirty="0" smtClean="0">
                <a:solidFill>
                  <a:srgbClr val="00B050"/>
                </a:solidFill>
              </a:rPr>
              <a:t>XX</a:t>
            </a:r>
            <a:endParaRPr lang="ar-SA" sz="1600" dirty="0">
              <a:solidFill>
                <a:srgbClr val="00B050"/>
              </a:solidFill>
            </a:endParaRPr>
          </a:p>
          <a:p>
            <a:pPr marL="114300" indent="0" algn="r" rtl="1">
              <a:buNone/>
            </a:pPr>
            <a:r>
              <a:rPr lang="ar-SA" sz="1600" dirty="0">
                <a:solidFill>
                  <a:srgbClr val="0070C0"/>
                </a:solidFill>
              </a:rPr>
              <a:t>– م. م. مبيعات </a:t>
            </a:r>
            <a:r>
              <a:rPr lang="en-US" sz="1600" dirty="0" smtClean="0">
                <a:solidFill>
                  <a:srgbClr val="0070C0"/>
                </a:solidFill>
              </a:rPr>
              <a:t>    XX                          </a:t>
            </a:r>
            <a:endParaRPr lang="ar-SA" sz="1600" dirty="0">
              <a:solidFill>
                <a:srgbClr val="0070C0"/>
              </a:solidFill>
            </a:endParaRPr>
          </a:p>
          <a:p>
            <a:pPr marL="114300" indent="0" algn="r" rtl="1">
              <a:buNone/>
            </a:pPr>
            <a:r>
              <a:rPr lang="ar-SA" sz="1600" dirty="0" smtClean="0">
                <a:solidFill>
                  <a:srgbClr val="00B050"/>
                </a:solidFill>
              </a:rPr>
              <a:t>- الخصم </a:t>
            </a:r>
            <a:r>
              <a:rPr lang="ar-SA" sz="1600" dirty="0">
                <a:solidFill>
                  <a:srgbClr val="00B050"/>
                </a:solidFill>
              </a:rPr>
              <a:t>المسموح </a:t>
            </a:r>
            <a:r>
              <a:rPr lang="ar-SA" sz="1600" dirty="0" smtClean="0">
                <a:solidFill>
                  <a:srgbClr val="00B050"/>
                </a:solidFill>
              </a:rPr>
              <a:t>به</a:t>
            </a:r>
            <a:r>
              <a:rPr lang="en-US" sz="1600" dirty="0" smtClean="0">
                <a:solidFill>
                  <a:srgbClr val="00B050"/>
                </a:solidFill>
              </a:rPr>
              <a:t>xx               </a:t>
            </a:r>
            <a:endParaRPr lang="ar-SA" sz="1600" dirty="0">
              <a:solidFill>
                <a:srgbClr val="00B050"/>
              </a:solidFill>
            </a:endParaRPr>
          </a:p>
          <a:p>
            <a:pPr marL="114300" indent="0" algn="r" rtl="1">
              <a:buNone/>
            </a:pPr>
            <a:r>
              <a:rPr lang="ar-SA" sz="1600" dirty="0" smtClean="0"/>
              <a:t>صافي المبيعات      </a:t>
            </a:r>
            <a:r>
              <a:rPr lang="en-US" sz="1600" dirty="0" smtClean="0"/>
              <a:t>     xxx                           </a:t>
            </a:r>
            <a:r>
              <a:rPr lang="ar-SA" sz="1600" dirty="0" smtClean="0"/>
              <a:t>  </a:t>
            </a:r>
            <a:r>
              <a:rPr lang="en-US" sz="1600" dirty="0" smtClean="0"/>
              <a:t>      </a:t>
            </a:r>
            <a:r>
              <a:rPr lang="ar-SA" sz="1600" dirty="0" smtClean="0"/>
              <a:t>                   </a:t>
            </a:r>
          </a:p>
          <a:p>
            <a:pPr marL="114300" indent="0" algn="r" rtl="1">
              <a:buNone/>
            </a:pPr>
            <a:r>
              <a:rPr lang="ar-SA" sz="1600" dirty="0" smtClean="0">
                <a:solidFill>
                  <a:srgbClr val="0070C0"/>
                </a:solidFill>
              </a:rPr>
              <a:t>تكلفة المبيعات</a:t>
            </a:r>
            <a:r>
              <a:rPr lang="en-US" sz="1600" dirty="0" smtClean="0">
                <a:solidFill>
                  <a:srgbClr val="0070C0"/>
                </a:solidFill>
              </a:rPr>
              <a:t>:</a:t>
            </a:r>
          </a:p>
          <a:p>
            <a:pPr marL="114300" indent="0" algn="r" rtl="1">
              <a:buNone/>
            </a:pPr>
            <a:r>
              <a:rPr lang="ar-SA" sz="1600" dirty="0" smtClean="0">
                <a:solidFill>
                  <a:srgbClr val="00B050"/>
                </a:solidFill>
              </a:rPr>
              <a:t>مخزون 1/1</a:t>
            </a:r>
            <a:r>
              <a:rPr lang="en-US" sz="1600" dirty="0" smtClean="0">
                <a:solidFill>
                  <a:srgbClr val="00B050"/>
                </a:solidFill>
              </a:rPr>
              <a:t>        </a:t>
            </a:r>
            <a:r>
              <a:rPr lang="ar-SA" sz="1600" dirty="0" smtClean="0">
                <a:solidFill>
                  <a:srgbClr val="00B050"/>
                </a:solidFill>
              </a:rPr>
              <a:t>  </a:t>
            </a:r>
            <a:r>
              <a:rPr lang="en-US" sz="1600" dirty="0" smtClean="0">
                <a:solidFill>
                  <a:srgbClr val="00B050"/>
                </a:solidFill>
              </a:rPr>
              <a:t>xx                    </a:t>
            </a:r>
            <a:endParaRPr lang="ar-SA" sz="1600" dirty="0" smtClean="0">
              <a:solidFill>
                <a:srgbClr val="00B050"/>
              </a:solidFill>
            </a:endParaRPr>
          </a:p>
          <a:p>
            <a:pPr marL="114300" indent="0" algn="r" rtl="1">
              <a:buNone/>
            </a:pPr>
            <a:r>
              <a:rPr lang="ar-SA" sz="1600" dirty="0" smtClean="0">
                <a:solidFill>
                  <a:srgbClr val="0070C0"/>
                </a:solidFill>
              </a:rPr>
              <a:t>+تكلفة المشتريات </a:t>
            </a:r>
            <a:r>
              <a:rPr lang="ar-SA" sz="1600" dirty="0" smtClean="0">
                <a:solidFill>
                  <a:srgbClr val="00B050"/>
                </a:solidFill>
              </a:rPr>
              <a:t>:</a:t>
            </a:r>
          </a:p>
          <a:p>
            <a:pPr marL="114300" indent="0" algn="r" rtl="1">
              <a:buNone/>
            </a:pPr>
            <a:r>
              <a:rPr lang="ar-SA" sz="1600" dirty="0" smtClean="0">
                <a:solidFill>
                  <a:srgbClr val="00B050"/>
                </a:solidFill>
              </a:rPr>
              <a:t>اجمالي المشتريات –(</a:t>
            </a:r>
            <a:r>
              <a:rPr lang="ar-SA" sz="1600" dirty="0" err="1" smtClean="0">
                <a:solidFill>
                  <a:srgbClr val="00B050"/>
                </a:solidFill>
              </a:rPr>
              <a:t>م.م.المشتريات</a:t>
            </a:r>
            <a:r>
              <a:rPr lang="ar-SA" sz="1600" dirty="0" smtClean="0">
                <a:solidFill>
                  <a:srgbClr val="00B050"/>
                </a:solidFill>
              </a:rPr>
              <a:t> +الخصم المكتسب)</a:t>
            </a:r>
          </a:p>
          <a:p>
            <a:pPr marL="114300" indent="0" algn="r" rtl="1">
              <a:buNone/>
            </a:pPr>
            <a:r>
              <a:rPr lang="ar-SA" sz="1600" dirty="0" smtClean="0">
                <a:solidFill>
                  <a:srgbClr val="0070C0"/>
                </a:solidFill>
              </a:rPr>
              <a:t>صافي المشتريات </a:t>
            </a:r>
            <a:r>
              <a:rPr lang="en-US" sz="1600" dirty="0" smtClean="0">
                <a:solidFill>
                  <a:srgbClr val="0070C0"/>
                </a:solidFill>
              </a:rPr>
              <a:t>   xx                              </a:t>
            </a:r>
            <a:endParaRPr lang="ar-SA" sz="1600" dirty="0" smtClean="0">
              <a:solidFill>
                <a:srgbClr val="0070C0"/>
              </a:solidFill>
            </a:endParaRPr>
          </a:p>
          <a:p>
            <a:pPr marL="114300" indent="0" algn="r" rtl="1">
              <a:buNone/>
            </a:pPr>
            <a:r>
              <a:rPr lang="ar-SA" sz="1600" dirty="0" smtClean="0">
                <a:solidFill>
                  <a:srgbClr val="00B050"/>
                </a:solidFill>
              </a:rPr>
              <a:t>+ </a:t>
            </a:r>
            <a:r>
              <a:rPr lang="ar-SA" sz="1600" dirty="0" err="1" smtClean="0">
                <a:solidFill>
                  <a:srgbClr val="00B050"/>
                </a:solidFill>
              </a:rPr>
              <a:t>م.نقل</a:t>
            </a:r>
            <a:r>
              <a:rPr lang="ar-SA" sz="1600" dirty="0" smtClean="0">
                <a:solidFill>
                  <a:srgbClr val="00B050"/>
                </a:solidFill>
              </a:rPr>
              <a:t> وتأمين وجمارك مشتريات</a:t>
            </a:r>
            <a:r>
              <a:rPr lang="en-US" sz="1600" dirty="0" smtClean="0">
                <a:solidFill>
                  <a:srgbClr val="00B050"/>
                </a:solidFill>
              </a:rPr>
              <a:t> xx       </a:t>
            </a:r>
            <a:endParaRPr lang="ar-SA" sz="1600" dirty="0" smtClean="0">
              <a:solidFill>
                <a:srgbClr val="00B050"/>
              </a:solidFill>
            </a:endParaRPr>
          </a:p>
          <a:p>
            <a:pPr marL="114300" indent="0" algn="r" rtl="1">
              <a:buNone/>
            </a:pPr>
            <a:r>
              <a:rPr lang="ar-SA" sz="1600" dirty="0" smtClean="0">
                <a:solidFill>
                  <a:srgbClr val="0070C0"/>
                </a:solidFill>
              </a:rPr>
              <a:t>تكلفة البضاعة المتاحة للبيع </a:t>
            </a:r>
            <a:r>
              <a:rPr lang="en-US" sz="1600" dirty="0" smtClean="0">
                <a:solidFill>
                  <a:srgbClr val="0070C0"/>
                </a:solidFill>
              </a:rPr>
              <a:t> xx         </a:t>
            </a:r>
            <a:endParaRPr lang="ar-SA" sz="1600" dirty="0" smtClean="0">
              <a:solidFill>
                <a:srgbClr val="0070C0"/>
              </a:solidFill>
            </a:endParaRPr>
          </a:p>
          <a:p>
            <a:pPr marL="114300" indent="0" algn="r" rtl="1">
              <a:buNone/>
            </a:pPr>
            <a:r>
              <a:rPr lang="ar-SA" sz="1600" dirty="0" smtClean="0">
                <a:solidFill>
                  <a:srgbClr val="00B050"/>
                </a:solidFill>
              </a:rPr>
              <a:t>– مخزون اخر المدة </a:t>
            </a:r>
            <a:r>
              <a:rPr lang="en-US" sz="1600" dirty="0" smtClean="0">
                <a:solidFill>
                  <a:srgbClr val="00B050"/>
                </a:solidFill>
              </a:rPr>
              <a:t>xx                  </a:t>
            </a:r>
            <a:r>
              <a:rPr lang="ar-SA" sz="1600" dirty="0" smtClean="0">
                <a:solidFill>
                  <a:srgbClr val="00B050"/>
                </a:solidFill>
              </a:rPr>
              <a:t> </a:t>
            </a:r>
          </a:p>
          <a:p>
            <a:pPr marL="114300" indent="0" algn="r" rtl="1">
              <a:buNone/>
            </a:pPr>
            <a:r>
              <a:rPr lang="ar-SA" sz="1600" dirty="0" smtClean="0"/>
              <a:t>ت. البضاعة المباعة                      </a:t>
            </a:r>
            <a:r>
              <a:rPr lang="en-US" sz="1600" dirty="0" smtClean="0"/>
              <a:t>xxx)        </a:t>
            </a:r>
            <a:r>
              <a:rPr lang="ar-SA" sz="1600" dirty="0" smtClean="0"/>
              <a:t>)</a:t>
            </a:r>
            <a:endParaRPr lang="en-US" sz="1600" dirty="0" smtClean="0"/>
          </a:p>
          <a:p>
            <a:pPr marL="114300" indent="0" algn="r" rtl="1">
              <a:buNone/>
            </a:pPr>
            <a:r>
              <a:rPr lang="ar-SA" sz="1600" dirty="0" smtClean="0"/>
              <a:t>إجمالي (مجمل )  صافي الربح أو الخسارة</a:t>
            </a:r>
            <a:r>
              <a:rPr lang="en-US" sz="1600" dirty="0" smtClean="0"/>
              <a:t>  </a:t>
            </a:r>
            <a:r>
              <a:rPr lang="ar-SA" sz="1600" dirty="0" smtClean="0"/>
              <a:t>   </a:t>
            </a:r>
            <a:r>
              <a:rPr lang="en-US" sz="1600" dirty="0" smtClean="0"/>
              <a:t> </a:t>
            </a:r>
            <a:r>
              <a:rPr lang="en-US" sz="1600" u="sng" dirty="0" smtClean="0"/>
              <a:t>xxx</a:t>
            </a:r>
          </a:p>
          <a:p>
            <a:pPr marL="114300" indent="0" algn="r" rtl="1">
              <a:buNone/>
            </a:pPr>
            <a:r>
              <a:rPr lang="en-US" sz="1600" dirty="0" smtClean="0">
                <a:solidFill>
                  <a:srgbClr val="00B050"/>
                </a:solidFill>
              </a:rPr>
              <a:t>)</a:t>
            </a:r>
            <a:r>
              <a:rPr lang="ar-SA" sz="1600" dirty="0" smtClean="0">
                <a:solidFill>
                  <a:srgbClr val="00B050"/>
                </a:solidFill>
              </a:rPr>
              <a:t>صافي المبيعات &gt; تكلفة المبيعات =ربح)</a:t>
            </a:r>
          </a:p>
          <a:p>
            <a:pPr marL="114300" indent="0" algn="r" rtl="1">
              <a:buNone/>
            </a:pPr>
            <a:r>
              <a:rPr lang="ar-SA" sz="1600" dirty="0" smtClean="0">
                <a:solidFill>
                  <a:srgbClr val="0070C0"/>
                </a:solidFill>
              </a:rPr>
              <a:t>(صافي المبيعات &lt; تكلفة المبيعات = خسارة)</a:t>
            </a:r>
          </a:p>
          <a:p>
            <a:pPr marL="114300" indent="0" algn="r" rtl="1">
              <a:buNone/>
            </a:pPr>
            <a:r>
              <a:rPr lang="ar-SA" sz="1600" dirty="0" smtClean="0"/>
              <a:t> مصروفات التشغيل               </a:t>
            </a:r>
            <a:r>
              <a:rPr lang="en-US" sz="1600" dirty="0" smtClean="0"/>
              <a:t>     </a:t>
            </a:r>
            <a:r>
              <a:rPr lang="ar-SA" sz="1600" dirty="0" smtClean="0"/>
              <a:t> </a:t>
            </a:r>
          </a:p>
          <a:p>
            <a:pPr marL="114300" indent="0" algn="r" rtl="1">
              <a:buNone/>
            </a:pPr>
            <a:r>
              <a:rPr lang="ar-SA" sz="1600" dirty="0" smtClean="0">
                <a:solidFill>
                  <a:srgbClr val="00B050"/>
                </a:solidFill>
              </a:rPr>
              <a:t>مصروفات </a:t>
            </a:r>
            <a:r>
              <a:rPr lang="ar-SA" sz="1600" dirty="0" err="1" smtClean="0">
                <a:solidFill>
                  <a:srgbClr val="00B050"/>
                </a:solidFill>
              </a:rPr>
              <a:t>بيعية</a:t>
            </a:r>
            <a:r>
              <a:rPr lang="ar-SA" sz="1600" dirty="0" smtClean="0">
                <a:solidFill>
                  <a:srgbClr val="00B050"/>
                </a:solidFill>
              </a:rPr>
              <a:t> :</a:t>
            </a:r>
          </a:p>
          <a:p>
            <a:pPr marL="114300" indent="0" algn="r" rtl="1">
              <a:buNone/>
            </a:pPr>
            <a:r>
              <a:rPr lang="ar-SA" sz="1600" dirty="0" smtClean="0">
                <a:solidFill>
                  <a:srgbClr val="0070C0"/>
                </a:solidFill>
              </a:rPr>
              <a:t>م. رواتب وأجور إدارة المبيعات  (</a:t>
            </a:r>
            <a:r>
              <a:rPr lang="en-US" sz="1600" dirty="0" smtClean="0">
                <a:solidFill>
                  <a:srgbClr val="0070C0"/>
                </a:solidFill>
              </a:rPr>
              <a:t>xx</a:t>
            </a:r>
            <a:r>
              <a:rPr lang="ar-SA" sz="1600" dirty="0" smtClean="0">
                <a:solidFill>
                  <a:srgbClr val="0070C0"/>
                </a:solidFill>
              </a:rPr>
              <a:t>)</a:t>
            </a:r>
          </a:p>
          <a:p>
            <a:pPr marL="114300" indent="0" algn="r" rtl="1">
              <a:buNone/>
            </a:pPr>
            <a:r>
              <a:rPr lang="ar-SA" sz="1600" dirty="0" smtClean="0">
                <a:solidFill>
                  <a:srgbClr val="00B050"/>
                </a:solidFill>
              </a:rPr>
              <a:t>م. نقل المبيعات                  </a:t>
            </a:r>
            <a:r>
              <a:rPr lang="en-US" sz="1600" dirty="0" smtClean="0">
                <a:solidFill>
                  <a:srgbClr val="00B050"/>
                </a:solidFill>
              </a:rPr>
              <a:t> </a:t>
            </a:r>
            <a:r>
              <a:rPr lang="ar-SA" sz="1600" dirty="0" smtClean="0">
                <a:solidFill>
                  <a:srgbClr val="00B050"/>
                </a:solidFill>
              </a:rPr>
              <a:t>(</a:t>
            </a:r>
            <a:r>
              <a:rPr lang="en-US" sz="1600" dirty="0" smtClean="0">
                <a:solidFill>
                  <a:srgbClr val="00B050"/>
                </a:solidFill>
              </a:rPr>
              <a:t>xx</a:t>
            </a:r>
            <a:r>
              <a:rPr lang="ar-SA" sz="1600" dirty="0" smtClean="0">
                <a:solidFill>
                  <a:srgbClr val="00B050"/>
                </a:solidFill>
              </a:rPr>
              <a:t>)</a:t>
            </a:r>
          </a:p>
          <a:p>
            <a:pPr marL="114300" indent="0" algn="r" rtl="1">
              <a:buNone/>
            </a:pPr>
            <a:r>
              <a:rPr lang="ar-SA" sz="1600" dirty="0" smtClean="0">
                <a:solidFill>
                  <a:srgbClr val="0070C0"/>
                </a:solidFill>
              </a:rPr>
              <a:t>أجمالي مصروفات </a:t>
            </a:r>
            <a:r>
              <a:rPr lang="ar-SA" sz="1600" dirty="0" err="1" smtClean="0">
                <a:solidFill>
                  <a:srgbClr val="0070C0"/>
                </a:solidFill>
              </a:rPr>
              <a:t>بيعية</a:t>
            </a:r>
            <a:r>
              <a:rPr lang="en-US" sz="1600" dirty="0" smtClean="0">
                <a:solidFill>
                  <a:srgbClr val="0070C0"/>
                </a:solidFill>
              </a:rPr>
              <a:t>          </a:t>
            </a:r>
            <a:r>
              <a:rPr lang="ar-SA" sz="1600" dirty="0" smtClean="0">
                <a:solidFill>
                  <a:srgbClr val="0070C0"/>
                </a:solidFill>
              </a:rPr>
              <a:t>(</a:t>
            </a:r>
            <a:r>
              <a:rPr lang="en-US" sz="1600" dirty="0" smtClean="0">
                <a:solidFill>
                  <a:srgbClr val="0070C0"/>
                </a:solidFill>
              </a:rPr>
              <a:t>xx</a:t>
            </a:r>
            <a:r>
              <a:rPr lang="ar-SA" sz="1600" dirty="0" smtClean="0">
                <a:solidFill>
                  <a:srgbClr val="0070C0"/>
                </a:solidFill>
              </a:rPr>
              <a:t>)</a:t>
            </a:r>
          </a:p>
          <a:p>
            <a:pPr marL="114300" indent="0" algn="r" rtl="1">
              <a:buNone/>
            </a:pPr>
            <a:r>
              <a:rPr lang="ar-SA" sz="1600" dirty="0" err="1" smtClean="0">
                <a:solidFill>
                  <a:srgbClr val="00B050"/>
                </a:solidFill>
              </a:rPr>
              <a:t>م.رواتب</a:t>
            </a:r>
            <a:r>
              <a:rPr lang="ar-SA" sz="1600" dirty="0" smtClean="0">
                <a:solidFill>
                  <a:srgbClr val="00B050"/>
                </a:solidFill>
              </a:rPr>
              <a:t> واجور الادارة</a:t>
            </a:r>
            <a:r>
              <a:rPr lang="en-US" sz="1600" dirty="0" smtClean="0">
                <a:solidFill>
                  <a:srgbClr val="00B050"/>
                </a:solidFill>
              </a:rPr>
              <a:t>          </a:t>
            </a:r>
            <a:r>
              <a:rPr lang="ar-SA" sz="1600" dirty="0" smtClean="0">
                <a:solidFill>
                  <a:srgbClr val="00B050"/>
                </a:solidFill>
              </a:rPr>
              <a:t> (</a:t>
            </a:r>
            <a:r>
              <a:rPr lang="en-US" sz="1600" dirty="0" smtClean="0">
                <a:solidFill>
                  <a:srgbClr val="00B050"/>
                </a:solidFill>
              </a:rPr>
              <a:t>xx</a:t>
            </a:r>
            <a:r>
              <a:rPr lang="ar-SA" sz="1600" dirty="0" smtClean="0">
                <a:solidFill>
                  <a:srgbClr val="00B050"/>
                </a:solidFill>
              </a:rPr>
              <a:t>)</a:t>
            </a:r>
          </a:p>
          <a:p>
            <a:pPr marL="114300" indent="0" algn="r" rtl="1">
              <a:buNone/>
            </a:pPr>
            <a:r>
              <a:rPr lang="ar-SA" sz="1600" dirty="0" smtClean="0">
                <a:solidFill>
                  <a:srgbClr val="0070C0"/>
                </a:solidFill>
              </a:rPr>
              <a:t>م. الادارة</a:t>
            </a:r>
            <a:r>
              <a:rPr lang="en-US" sz="1600" dirty="0" smtClean="0">
                <a:solidFill>
                  <a:srgbClr val="0070C0"/>
                </a:solidFill>
              </a:rPr>
              <a:t>                              </a:t>
            </a:r>
            <a:r>
              <a:rPr lang="ar-SA" sz="1600" dirty="0" smtClean="0">
                <a:solidFill>
                  <a:srgbClr val="0070C0"/>
                </a:solidFill>
              </a:rPr>
              <a:t> (</a:t>
            </a:r>
            <a:r>
              <a:rPr lang="en-US" sz="1600" dirty="0" smtClean="0">
                <a:solidFill>
                  <a:srgbClr val="0070C0"/>
                </a:solidFill>
              </a:rPr>
              <a:t>xx</a:t>
            </a:r>
            <a:r>
              <a:rPr lang="ar-SA" sz="1600" dirty="0" smtClean="0">
                <a:solidFill>
                  <a:srgbClr val="0070C0"/>
                </a:solidFill>
              </a:rPr>
              <a:t>)</a:t>
            </a:r>
          </a:p>
          <a:p>
            <a:pPr marL="114300" indent="0" algn="r" rtl="1">
              <a:buNone/>
            </a:pPr>
            <a:r>
              <a:rPr lang="ar-SA" sz="1600" dirty="0" smtClean="0">
                <a:solidFill>
                  <a:srgbClr val="00B050"/>
                </a:solidFill>
              </a:rPr>
              <a:t> + إجمالي مصروفات إدارية</a:t>
            </a:r>
            <a:r>
              <a:rPr lang="en-US" sz="1600" dirty="0" smtClean="0">
                <a:solidFill>
                  <a:srgbClr val="00B050"/>
                </a:solidFill>
              </a:rPr>
              <a:t>(xx)     </a:t>
            </a:r>
            <a:endParaRPr lang="ar-SA" sz="1600" dirty="0" smtClean="0">
              <a:solidFill>
                <a:srgbClr val="00B050"/>
              </a:solidFill>
            </a:endParaRPr>
          </a:p>
          <a:p>
            <a:pPr marL="114300" indent="0" algn="r" rtl="1">
              <a:buNone/>
            </a:pPr>
            <a:r>
              <a:rPr lang="ar-SA" sz="1600" dirty="0"/>
              <a:t>إجمالي مصروفات التشغيل               </a:t>
            </a:r>
            <a:r>
              <a:rPr lang="en-US" sz="1600" dirty="0"/>
              <a:t>     </a:t>
            </a:r>
            <a:r>
              <a:rPr lang="ar-SA" sz="1600" dirty="0"/>
              <a:t>  </a:t>
            </a:r>
            <a:r>
              <a:rPr lang="en-US" sz="1600" dirty="0"/>
              <a:t>(xxx</a:t>
            </a:r>
            <a:r>
              <a:rPr lang="en-US" sz="1600" dirty="0" smtClean="0"/>
              <a:t>)</a:t>
            </a:r>
            <a:endParaRPr lang="en-US" sz="1600" dirty="0" smtClean="0">
              <a:solidFill>
                <a:srgbClr val="00B050"/>
              </a:solidFill>
            </a:endParaRPr>
          </a:p>
          <a:p>
            <a:pPr marL="114300" indent="0" algn="r" rtl="1">
              <a:buNone/>
            </a:pPr>
            <a:r>
              <a:rPr lang="ar-SA" sz="1600" dirty="0" smtClean="0"/>
              <a:t>صافي الدخل (الربح أو الخسارة)    </a:t>
            </a:r>
            <a:r>
              <a:rPr lang="en-US" sz="1600" dirty="0" smtClean="0"/>
              <a:t>       </a:t>
            </a:r>
            <a:r>
              <a:rPr lang="ar-SA" sz="1600" dirty="0" smtClean="0"/>
              <a:t>     </a:t>
            </a:r>
            <a:r>
              <a:rPr lang="en-US" sz="1600" dirty="0" smtClean="0"/>
              <a:t> </a:t>
            </a:r>
            <a:r>
              <a:rPr lang="ar-SA" sz="1600" dirty="0" smtClean="0"/>
              <a:t>  </a:t>
            </a:r>
            <a:r>
              <a:rPr lang="en-US" sz="1600" u="sng" dirty="0" smtClean="0"/>
              <a:t>xxx</a:t>
            </a:r>
          </a:p>
          <a:p>
            <a:pPr marL="114300" indent="0" algn="r" rtl="1">
              <a:buNone/>
            </a:pPr>
            <a:r>
              <a:rPr lang="ar-SA" sz="1600" dirty="0" smtClean="0">
                <a:solidFill>
                  <a:srgbClr val="0070C0"/>
                </a:solidFill>
              </a:rPr>
              <a:t>النتيجة موجب  «ربح»</a:t>
            </a:r>
            <a:r>
              <a:rPr lang="en-US" sz="1600" dirty="0" smtClean="0">
                <a:solidFill>
                  <a:srgbClr val="0070C0"/>
                </a:solidFill>
              </a:rPr>
              <a:t> </a:t>
            </a:r>
            <a:endParaRPr lang="ar-SA" sz="1600" dirty="0" smtClean="0">
              <a:solidFill>
                <a:srgbClr val="0070C0"/>
              </a:solidFill>
            </a:endParaRPr>
          </a:p>
          <a:p>
            <a:pPr marL="114300" indent="0" algn="r" rtl="1">
              <a:buNone/>
            </a:pPr>
            <a:r>
              <a:rPr lang="ar-SA" sz="1600" dirty="0" smtClean="0">
                <a:solidFill>
                  <a:srgbClr val="00B050"/>
                </a:solidFill>
              </a:rPr>
              <a:t>النتيجة سالب «خسارة»</a:t>
            </a:r>
          </a:p>
          <a:p>
            <a:pPr marL="114300" indent="0" algn="r" rtl="1">
              <a:buNone/>
            </a:pPr>
            <a:endParaRPr lang="ar-SA" sz="1600" dirty="0" smtClean="0"/>
          </a:p>
        </p:txBody>
      </p:sp>
      <p:sp>
        <p:nvSpPr>
          <p:cNvPr id="4" name="TextBox 3"/>
          <p:cNvSpPr txBox="1"/>
          <p:nvPr/>
        </p:nvSpPr>
        <p:spPr>
          <a:xfrm>
            <a:off x="3578725" y="248682"/>
            <a:ext cx="4608954" cy="523220"/>
          </a:xfrm>
          <a:prstGeom prst="rect">
            <a:avLst/>
          </a:prstGeom>
          <a:noFill/>
        </p:spPr>
        <p:txBody>
          <a:bodyPr wrap="none" rtlCol="0">
            <a:spAutoFit/>
          </a:bodyPr>
          <a:lstStyle/>
          <a:p>
            <a:pPr algn="r" rtl="1"/>
            <a:r>
              <a:rPr lang="ar-SA" sz="2800" dirty="0" smtClean="0"/>
              <a:t>نموذج لقائمة الدخل في المنشاة التجارية</a:t>
            </a:r>
            <a:endParaRPr lang="en-US" sz="2800" dirty="0"/>
          </a:p>
        </p:txBody>
      </p:sp>
    </p:spTree>
    <p:extLst>
      <p:ext uri="{BB962C8B-B14F-4D97-AF65-F5344CB8AC3E}">
        <p14:creationId xmlns:p14="http://schemas.microsoft.com/office/powerpoint/2010/main" val="1940048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التحليل المالي لقائمة الدخل</a:t>
            </a:r>
            <a:endParaRPr lang="en-US" dirty="0"/>
          </a:p>
        </p:txBody>
      </p:sp>
      <p:sp>
        <p:nvSpPr>
          <p:cNvPr id="3" name="Content Placeholder 2"/>
          <p:cNvSpPr>
            <a:spLocks noGrp="1"/>
          </p:cNvSpPr>
          <p:nvPr>
            <p:ph idx="1"/>
          </p:nvPr>
        </p:nvSpPr>
        <p:spPr/>
        <p:txBody>
          <a:bodyPr/>
          <a:lstStyle/>
          <a:p>
            <a:pPr algn="r" rtl="1"/>
            <a:r>
              <a:rPr lang="ar-SA" dirty="0" smtClean="0"/>
              <a:t>لإجراء تحليل لمكونات قائمة الدخل فسنتناول قائمة الدخل لشركة سابك عن السنة المنتهية في 31/12/2004</a:t>
            </a:r>
          </a:p>
          <a:p>
            <a:pPr algn="r" rt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969" y="2319511"/>
            <a:ext cx="6435195" cy="183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970" y="4150593"/>
            <a:ext cx="6435194" cy="224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475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5490</TotalTime>
  <Words>2493</Words>
  <Application>Microsoft Office PowerPoint</Application>
  <PresentationFormat>On-screen Show (4:3)</PresentationFormat>
  <Paragraphs>172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Times New Roman</vt:lpstr>
      <vt:lpstr>Adjacency</vt:lpstr>
      <vt:lpstr>التحليل المالي لقائمة الدخل</vt:lpstr>
      <vt:lpstr> قائمة الدخل </vt:lpstr>
      <vt:lpstr>الهدف من إعداد قائمة الدخل </vt:lpstr>
      <vt:lpstr>أشكال قائمة الدخل</vt:lpstr>
      <vt:lpstr>قائمة الدخل ذات المرحلة الواحدة</vt:lpstr>
      <vt:lpstr>قائمة الدخل ذات المراحل المتعددة</vt:lpstr>
      <vt:lpstr>قائمة الدخل ذات المراحل المتعددة</vt:lpstr>
      <vt:lpstr>PowerPoint Presentation</vt:lpstr>
      <vt:lpstr>التحليل المالي لقائمة الدخل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التحليل المالي لقائمة الدخل </vt:lpstr>
      <vt:lpstr>جودة الدخل( الارباح)</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غلا</dc:creator>
  <cp:lastModifiedBy>M.A.S tech</cp:lastModifiedBy>
  <cp:revision>69</cp:revision>
  <dcterms:created xsi:type="dcterms:W3CDTF">2021-01-31T13:41:09Z</dcterms:created>
  <dcterms:modified xsi:type="dcterms:W3CDTF">2023-04-15T14:31:02Z</dcterms:modified>
</cp:coreProperties>
</file>